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68" r:id="rId2"/>
    <p:sldId id="257" r:id="rId3"/>
    <p:sldId id="258" r:id="rId4"/>
    <p:sldId id="259" r:id="rId5"/>
    <p:sldId id="293" r:id="rId6"/>
    <p:sldId id="260" r:id="rId7"/>
    <p:sldId id="261" r:id="rId8"/>
    <p:sldId id="262" r:id="rId9"/>
    <p:sldId id="263" r:id="rId10"/>
    <p:sldId id="269" r:id="rId11"/>
    <p:sldId id="265" r:id="rId12"/>
    <p:sldId id="294" r:id="rId13"/>
    <p:sldId id="270" r:id="rId14"/>
    <p:sldId id="271" r:id="rId15"/>
    <p:sldId id="295" r:id="rId16"/>
    <p:sldId id="272" r:id="rId17"/>
    <p:sldId id="297" r:id="rId18"/>
    <p:sldId id="273" r:id="rId19"/>
    <p:sldId id="274" r:id="rId20"/>
    <p:sldId id="275" r:id="rId21"/>
    <p:sldId id="276" r:id="rId22"/>
    <p:sldId id="277" r:id="rId23"/>
    <p:sldId id="278" r:id="rId24"/>
    <p:sldId id="279" r:id="rId25"/>
    <p:sldId id="281" r:id="rId26"/>
    <p:sldId id="282" r:id="rId27"/>
    <p:sldId id="296" r:id="rId28"/>
    <p:sldId id="284" r:id="rId29"/>
    <p:sldId id="285" r:id="rId30"/>
    <p:sldId id="286" r:id="rId31"/>
    <p:sldId id="287" r:id="rId32"/>
    <p:sldId id="292" r:id="rId33"/>
    <p:sldId id="288" r:id="rId34"/>
    <p:sldId id="290" r:id="rId35"/>
    <p:sldId id="291" r:id="rId36"/>
    <p:sldId id="267" r:id="rId37"/>
    <p:sldId id="266" r:id="rId3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30/06/2026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a:t>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44896" y="3537655"/>
            <a:ext cx="10640754" cy="1880506"/>
          </a:xfrm>
        </p:spPr>
        <p:txBody>
          <a:bodyPr anchor="b">
            <a:normAutofit/>
          </a:bodyPr>
          <a:lstStyle/>
          <a:p>
            <a:r>
              <a:rPr lang="en-GB" sz="4000" noProof="0" dirty="0"/>
              <a:t>Chapter 7</a:t>
            </a:r>
            <a:br>
              <a:rPr lang="en-GB" sz="4000" noProof="0" dirty="0"/>
            </a:br>
            <a:r>
              <a:rPr lang="en-GB" sz="4000" noProof="0" dirty="0"/>
              <a:t>Social and Cultural Impacts of</a:t>
            </a:r>
            <a:br>
              <a:rPr lang="en-GB" sz="4000" noProof="0" dirty="0"/>
            </a:br>
            <a:r>
              <a:rPr lang="en-GB" sz="4000" noProof="0" dirty="0"/>
              <a:t>Technological Integration</a:t>
            </a:r>
            <a:endParaRPr lang="en-GB" sz="4000" noProof="0" dirty="0">
              <a:solidFill>
                <a:schemeClr val="tx2"/>
              </a:solidFill>
            </a:endParaRP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5884E704-A236-4D78-877B-74051E502B0E}"/>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2493553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36F2B-3BB3-F26C-A189-057C1F4CF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6D425-FFC7-4C42-A604-77BEBA85407C}"/>
              </a:ext>
            </a:extLst>
          </p:cNvPr>
          <p:cNvSpPr>
            <a:spLocks noGrp="1"/>
          </p:cNvSpPr>
          <p:nvPr>
            <p:ph type="title"/>
          </p:nvPr>
        </p:nvSpPr>
        <p:spPr/>
        <p:txBody>
          <a:bodyPr/>
          <a:lstStyle/>
          <a:p>
            <a:r>
              <a:rPr lang="en-GB" dirty="0"/>
              <a:t>The influencer </a:t>
            </a:r>
          </a:p>
        </p:txBody>
      </p:sp>
      <p:sp>
        <p:nvSpPr>
          <p:cNvPr id="3" name="Content Placeholder 2">
            <a:extLst>
              <a:ext uri="{FF2B5EF4-FFF2-40B4-BE49-F238E27FC236}">
                <a16:creationId xmlns:a16="http://schemas.microsoft.com/office/drawing/2014/main" id="{FF21B29B-235D-FFC9-8170-855177C5E8AA}"/>
              </a:ext>
            </a:extLst>
          </p:cNvPr>
          <p:cNvSpPr>
            <a:spLocks noGrp="1"/>
          </p:cNvSpPr>
          <p:nvPr>
            <p:ph idx="1"/>
          </p:nvPr>
        </p:nvSpPr>
        <p:spPr>
          <a:xfrm>
            <a:off x="838200" y="1825625"/>
            <a:ext cx="9448800" cy="4351338"/>
          </a:xfrm>
        </p:spPr>
        <p:txBody>
          <a:bodyPr>
            <a:normAutofit/>
          </a:bodyPr>
          <a:lstStyle/>
          <a:p>
            <a:pPr>
              <a:buFont typeface="Wingdings" panose="05000000000000000000" pitchFamily="2" charset="2"/>
              <a:buChar char="§"/>
            </a:pPr>
            <a:r>
              <a:rPr lang="en-GB" sz="2400" dirty="0"/>
              <a:t>The role of the ‘influencer’ can be key to the success of some businesses</a:t>
            </a:r>
          </a:p>
          <a:p>
            <a:pPr>
              <a:buFont typeface="Wingdings" panose="05000000000000000000" pitchFamily="2" charset="2"/>
              <a:buChar char="§"/>
            </a:pPr>
            <a:r>
              <a:rPr lang="en-GB" sz="2400" dirty="0"/>
              <a:t>The need ‘to be seen’ in specific restaurants, or drink specific brands and eat new food fads, is allowing food business operators to use this as a catalyst to develop their businesses in the digital age</a:t>
            </a:r>
          </a:p>
          <a:p>
            <a:pPr>
              <a:buFont typeface="Wingdings" panose="05000000000000000000" pitchFamily="2" charset="2"/>
              <a:buChar char="§"/>
            </a:pPr>
            <a:r>
              <a:rPr lang="en-GB" sz="2400" dirty="0"/>
              <a:t>A business that invests in the facilities using lighting, colours, landscape, plants and floral arrangement (biophilic design principles) allow them to attract the ‘</a:t>
            </a:r>
            <a:r>
              <a:rPr lang="en-GB" sz="2400" dirty="0" err="1"/>
              <a:t>instagrammable</a:t>
            </a:r>
            <a:r>
              <a:rPr lang="en-GB" sz="2400" dirty="0"/>
              <a:t>’ audience</a:t>
            </a:r>
          </a:p>
          <a:p>
            <a:endParaRPr lang="en-GB" dirty="0"/>
          </a:p>
        </p:txBody>
      </p:sp>
      <p:sp>
        <p:nvSpPr>
          <p:cNvPr id="4" name="Footer Placeholder 3">
            <a:extLst>
              <a:ext uri="{FF2B5EF4-FFF2-40B4-BE49-F238E27FC236}">
                <a16:creationId xmlns:a16="http://schemas.microsoft.com/office/drawing/2014/main" id="{6161F83E-8495-4651-8E89-DF9E302661C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66895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FA82D-885F-45E6-1E86-B227085BFA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BD18D-C991-E6D0-7D1C-54B6075481A0}"/>
              </a:ext>
            </a:extLst>
          </p:cNvPr>
          <p:cNvSpPr>
            <a:spLocks noGrp="1"/>
          </p:cNvSpPr>
          <p:nvPr>
            <p:ph type="title"/>
          </p:nvPr>
        </p:nvSpPr>
        <p:spPr/>
        <p:txBody>
          <a:bodyPr/>
          <a:lstStyle/>
          <a:p>
            <a:r>
              <a:rPr lang="en-GB" dirty="0"/>
              <a:t>Digital influencers and food bloggers</a:t>
            </a:r>
          </a:p>
        </p:txBody>
      </p:sp>
      <p:sp>
        <p:nvSpPr>
          <p:cNvPr id="3" name="Content Placeholder 2">
            <a:extLst>
              <a:ext uri="{FF2B5EF4-FFF2-40B4-BE49-F238E27FC236}">
                <a16:creationId xmlns:a16="http://schemas.microsoft.com/office/drawing/2014/main" id="{A5B40829-C2E4-DCAF-F964-D0E7B3DF594C}"/>
              </a:ext>
            </a:extLst>
          </p:cNvPr>
          <p:cNvSpPr>
            <a:spLocks noGrp="1"/>
          </p:cNvSpPr>
          <p:nvPr>
            <p:ph idx="1"/>
          </p:nvPr>
        </p:nvSpPr>
        <p:spPr>
          <a:xfrm>
            <a:off x="838200" y="1825625"/>
            <a:ext cx="8860971" cy="4351338"/>
          </a:xfrm>
        </p:spPr>
        <p:txBody>
          <a:bodyPr>
            <a:noAutofit/>
          </a:bodyPr>
          <a:lstStyle/>
          <a:p>
            <a:pPr>
              <a:buFont typeface="Wingdings" panose="05000000000000000000" pitchFamily="2" charset="2"/>
              <a:buChar char="§"/>
            </a:pPr>
            <a:r>
              <a:rPr lang="en-GB" sz="2400" dirty="0"/>
              <a:t>Digital influencers and food bloggers have reshaped marketing strategies</a:t>
            </a:r>
          </a:p>
          <a:p>
            <a:pPr>
              <a:buFont typeface="Wingdings" panose="05000000000000000000" pitchFamily="2" charset="2"/>
              <a:buChar char="§"/>
            </a:pPr>
            <a:r>
              <a:rPr lang="en-GB" sz="2400" dirty="0"/>
              <a:t>Consumers increasingly rely on online reviews, influencer endorsements, and user-generated content before deciding where to dine</a:t>
            </a:r>
          </a:p>
          <a:p>
            <a:pPr>
              <a:buFont typeface="Wingdings" panose="05000000000000000000" pitchFamily="2" charset="2"/>
              <a:buChar char="§"/>
            </a:pPr>
            <a:r>
              <a:rPr lang="en-GB" sz="2400" dirty="0"/>
              <a:t>The rise in short form media is educating more in home cooking and food choices, as new consumers value the influence and desire to showcase themselves within this digital world</a:t>
            </a:r>
          </a:p>
        </p:txBody>
      </p:sp>
      <p:sp>
        <p:nvSpPr>
          <p:cNvPr id="4" name="Footer Placeholder 3">
            <a:extLst>
              <a:ext uri="{FF2B5EF4-FFF2-40B4-BE49-F238E27FC236}">
                <a16:creationId xmlns:a16="http://schemas.microsoft.com/office/drawing/2014/main" id="{25ED68E1-0CCE-A63A-914D-3E8A0DF8AC3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49196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6B3FD-B2C4-85A3-C9AB-05080198E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3C8A6B-566A-4A52-085A-23A89C9751E6}"/>
              </a:ext>
            </a:extLst>
          </p:cNvPr>
          <p:cNvSpPr>
            <a:spLocks noGrp="1"/>
          </p:cNvSpPr>
          <p:nvPr>
            <p:ph type="title"/>
          </p:nvPr>
        </p:nvSpPr>
        <p:spPr/>
        <p:txBody>
          <a:bodyPr/>
          <a:lstStyle/>
          <a:p>
            <a:r>
              <a:rPr lang="en-GB" dirty="0"/>
              <a:t>Digital influencers and food bloggers </a:t>
            </a:r>
            <a:r>
              <a:rPr lang="en-GB" sz="2000" dirty="0"/>
              <a:t>(cont’d)</a:t>
            </a:r>
          </a:p>
        </p:txBody>
      </p:sp>
      <p:sp>
        <p:nvSpPr>
          <p:cNvPr id="3" name="Content Placeholder 2">
            <a:extLst>
              <a:ext uri="{FF2B5EF4-FFF2-40B4-BE49-F238E27FC236}">
                <a16:creationId xmlns:a16="http://schemas.microsoft.com/office/drawing/2014/main" id="{6EF6F3C8-2677-B5F6-7CF8-F927D6F89889}"/>
              </a:ext>
            </a:extLst>
          </p:cNvPr>
          <p:cNvSpPr>
            <a:spLocks noGrp="1"/>
          </p:cNvSpPr>
          <p:nvPr>
            <p:ph idx="1"/>
          </p:nvPr>
        </p:nvSpPr>
        <p:spPr>
          <a:xfrm>
            <a:off x="838200" y="1825625"/>
            <a:ext cx="8860971" cy="4351338"/>
          </a:xfrm>
        </p:spPr>
        <p:txBody>
          <a:bodyPr>
            <a:noAutofit/>
          </a:bodyPr>
          <a:lstStyle/>
          <a:p>
            <a:pPr>
              <a:buFont typeface="Wingdings" panose="05000000000000000000" pitchFamily="2" charset="2"/>
              <a:buChar char="§"/>
            </a:pPr>
            <a:r>
              <a:rPr lang="en-GB" sz="2400" dirty="0"/>
              <a:t>Arguably short form media follows the same guiding principles of </a:t>
            </a:r>
            <a:r>
              <a:rPr lang="en-GB" sz="2400" b="1" dirty="0"/>
              <a:t>‘word of mouth’</a:t>
            </a:r>
            <a:r>
              <a:rPr lang="en-GB" sz="2400" dirty="0"/>
              <a:t>, only removing the words and replacing with #hashtags and social media which collectively, the new approach has been termed as </a:t>
            </a:r>
            <a:r>
              <a:rPr lang="en-GB" sz="2400" b="1" dirty="0"/>
              <a:t>‘word of mouse’</a:t>
            </a:r>
          </a:p>
          <a:p>
            <a:pPr>
              <a:buFont typeface="Wingdings" panose="05000000000000000000" pitchFamily="2" charset="2"/>
              <a:buChar char="§"/>
            </a:pPr>
            <a:r>
              <a:rPr lang="en-GB" sz="2400" dirty="0"/>
              <a:t>This digital validation culture highlights a shift in trust dynamics, where personal recommendations are often prioritised over traditional advertising</a:t>
            </a:r>
          </a:p>
        </p:txBody>
      </p:sp>
      <p:sp>
        <p:nvSpPr>
          <p:cNvPr id="4" name="Footer Placeholder 3">
            <a:extLst>
              <a:ext uri="{FF2B5EF4-FFF2-40B4-BE49-F238E27FC236}">
                <a16:creationId xmlns:a16="http://schemas.microsoft.com/office/drawing/2014/main" id="{BC5888B0-1B0E-B4FF-351D-2AC1B507139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520146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1C970-AD2A-CBAF-A8E1-6A59ACE6E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690B1-841F-7E39-5BEF-0113CF41CB4A}"/>
              </a:ext>
            </a:extLst>
          </p:cNvPr>
          <p:cNvSpPr>
            <a:spLocks noGrp="1"/>
          </p:cNvSpPr>
          <p:nvPr>
            <p:ph type="title"/>
          </p:nvPr>
        </p:nvSpPr>
        <p:spPr/>
        <p:txBody>
          <a:bodyPr/>
          <a:lstStyle/>
          <a:p>
            <a:r>
              <a:rPr lang="en-GB" dirty="0"/>
              <a:t>Inclusivity and accessibility</a:t>
            </a:r>
          </a:p>
        </p:txBody>
      </p:sp>
      <p:sp>
        <p:nvSpPr>
          <p:cNvPr id="3" name="Content Placeholder 2">
            <a:extLst>
              <a:ext uri="{FF2B5EF4-FFF2-40B4-BE49-F238E27FC236}">
                <a16:creationId xmlns:a16="http://schemas.microsoft.com/office/drawing/2014/main" id="{D1CAC0DC-38E0-3DDD-B2FA-CC8431D5A435}"/>
              </a:ext>
            </a:extLst>
          </p:cNvPr>
          <p:cNvSpPr>
            <a:spLocks noGrp="1"/>
          </p:cNvSpPr>
          <p:nvPr>
            <p:ph idx="1"/>
          </p:nvPr>
        </p:nvSpPr>
        <p:spPr>
          <a:xfrm>
            <a:off x="838200" y="1825625"/>
            <a:ext cx="9350829" cy="4351338"/>
          </a:xfrm>
        </p:spPr>
        <p:txBody>
          <a:bodyPr>
            <a:normAutofit fontScale="92500" lnSpcReduction="10000"/>
          </a:bodyPr>
          <a:lstStyle/>
          <a:p>
            <a:pPr>
              <a:buFont typeface="Wingdings" panose="05000000000000000000" pitchFamily="2" charset="2"/>
              <a:buChar char="§"/>
            </a:pPr>
            <a:r>
              <a:rPr lang="en-GB" dirty="0"/>
              <a:t>T</a:t>
            </a:r>
            <a:r>
              <a:rPr lang="en-GB" sz="2600" dirty="0"/>
              <a:t>echnological advancements have contributed to a more inclusive dining culture </a:t>
            </a:r>
          </a:p>
          <a:p>
            <a:pPr>
              <a:buFont typeface="Wingdings" panose="05000000000000000000" pitchFamily="2" charset="2"/>
              <a:buChar char="§"/>
            </a:pPr>
            <a:r>
              <a:rPr lang="en-GB" sz="2600" dirty="0"/>
              <a:t>Restaurants are more accessible to diverse customer segments with digital menus having multilingual options</a:t>
            </a:r>
          </a:p>
          <a:p>
            <a:pPr>
              <a:buFont typeface="Wingdings" panose="05000000000000000000" pitchFamily="2" charset="2"/>
              <a:buChar char="§"/>
            </a:pPr>
            <a:r>
              <a:rPr lang="en-GB" sz="2600" dirty="0"/>
              <a:t>Autonomous service robots and AI-driven chatbots enhance accessibility by assisting individuals with disabilities in navigating menus and placing orders</a:t>
            </a:r>
          </a:p>
          <a:p>
            <a:pPr>
              <a:buFont typeface="Wingdings" panose="05000000000000000000" pitchFamily="2" charset="2"/>
              <a:buChar char="§"/>
            </a:pPr>
            <a:r>
              <a:rPr lang="en-GB" sz="2600" dirty="0"/>
              <a:t>Technological inclusivity reflects a broader cultural shift toward equitable and barrier-free dining experiences</a:t>
            </a:r>
          </a:p>
          <a:p>
            <a:pPr>
              <a:buFont typeface="Wingdings" panose="05000000000000000000" pitchFamily="2" charset="2"/>
              <a:buChar char="§"/>
            </a:pPr>
            <a:r>
              <a:rPr lang="en-GB" sz="2600" dirty="0"/>
              <a:t>Integrating assistive technologies, restaurants are aligning with the growing societal emphasis on diversity, inclusion, and equal access to services</a:t>
            </a:r>
          </a:p>
        </p:txBody>
      </p:sp>
      <p:sp>
        <p:nvSpPr>
          <p:cNvPr id="4" name="Footer Placeholder 3">
            <a:extLst>
              <a:ext uri="{FF2B5EF4-FFF2-40B4-BE49-F238E27FC236}">
                <a16:creationId xmlns:a16="http://schemas.microsoft.com/office/drawing/2014/main" id="{F0B789DD-1D6C-AA8C-C3A5-4D395F2A4E9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7103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0349F-D6E6-A67A-3613-268F9427E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D081C-652B-3668-56C3-6A02320B9F29}"/>
              </a:ext>
            </a:extLst>
          </p:cNvPr>
          <p:cNvSpPr>
            <a:spLocks noGrp="1"/>
          </p:cNvSpPr>
          <p:nvPr>
            <p:ph type="title"/>
          </p:nvPr>
        </p:nvSpPr>
        <p:spPr/>
        <p:txBody>
          <a:bodyPr/>
          <a:lstStyle/>
          <a:p>
            <a:r>
              <a:rPr lang="en-GB" dirty="0"/>
              <a:t>Sustainability and ethical dining choices</a:t>
            </a:r>
          </a:p>
        </p:txBody>
      </p:sp>
      <p:sp>
        <p:nvSpPr>
          <p:cNvPr id="3" name="Content Placeholder 2">
            <a:extLst>
              <a:ext uri="{FF2B5EF4-FFF2-40B4-BE49-F238E27FC236}">
                <a16:creationId xmlns:a16="http://schemas.microsoft.com/office/drawing/2014/main" id="{F85A88AF-06E3-8269-A41B-890B235E5C09}"/>
              </a:ext>
            </a:extLst>
          </p:cNvPr>
          <p:cNvSpPr>
            <a:spLocks noGrp="1"/>
          </p:cNvSpPr>
          <p:nvPr>
            <p:ph idx="1"/>
          </p:nvPr>
        </p:nvSpPr>
        <p:spPr>
          <a:xfrm>
            <a:off x="838200" y="1825625"/>
            <a:ext cx="9350829" cy="4351338"/>
          </a:xfrm>
        </p:spPr>
        <p:txBody>
          <a:bodyPr>
            <a:noAutofit/>
          </a:bodyPr>
          <a:lstStyle/>
          <a:p>
            <a:pPr>
              <a:buFont typeface="Wingdings" panose="05000000000000000000" pitchFamily="2" charset="2"/>
              <a:buChar char="§"/>
            </a:pPr>
            <a:r>
              <a:rPr lang="en-GB" sz="2400" dirty="0"/>
              <a:t>The integration of technology in dining experiences has facilitated cultural shifts toward sustainability and ethical consumption</a:t>
            </a:r>
          </a:p>
          <a:p>
            <a:pPr>
              <a:buFont typeface="Wingdings" panose="05000000000000000000" pitchFamily="2" charset="2"/>
              <a:buChar char="§"/>
            </a:pPr>
            <a:r>
              <a:rPr lang="en-GB" sz="2400" dirty="0"/>
              <a:t>Growing awareness of climate change and food waste, technology-driven solutions such as AI-powered waste tracking, smart portion control, and blockchain-enabled supply chain transparency, are becoming essential in modern food service operations</a:t>
            </a:r>
          </a:p>
          <a:p>
            <a:pPr>
              <a:buFont typeface="Wingdings" panose="05000000000000000000" pitchFamily="2" charset="2"/>
              <a:buChar char="§"/>
            </a:pPr>
            <a:r>
              <a:rPr lang="en-GB" sz="2400" dirty="0"/>
              <a:t>The rise towards social and ethical products and production methods, increased consumer views around locally sourced and grown products supporting more local businesses</a:t>
            </a:r>
          </a:p>
        </p:txBody>
      </p:sp>
      <p:sp>
        <p:nvSpPr>
          <p:cNvPr id="4" name="Footer Placeholder 3">
            <a:extLst>
              <a:ext uri="{FF2B5EF4-FFF2-40B4-BE49-F238E27FC236}">
                <a16:creationId xmlns:a16="http://schemas.microsoft.com/office/drawing/2014/main" id="{A4BC91FB-E6D4-26FF-074B-3CA5C5DC737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4104463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F9594-7596-BCAE-ED78-DD0512C137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445AE9-B1A9-0E54-B19C-B61DBF16C593}"/>
              </a:ext>
            </a:extLst>
          </p:cNvPr>
          <p:cNvSpPr>
            <a:spLocks noGrp="1"/>
          </p:cNvSpPr>
          <p:nvPr>
            <p:ph type="title"/>
          </p:nvPr>
        </p:nvSpPr>
        <p:spPr/>
        <p:txBody>
          <a:bodyPr/>
          <a:lstStyle/>
          <a:p>
            <a:r>
              <a:rPr lang="en-GB" dirty="0"/>
              <a:t>Sustainability and ethical dining choices </a:t>
            </a:r>
            <a:r>
              <a:rPr lang="en-GB" sz="2000" dirty="0"/>
              <a:t>(cont’d)</a:t>
            </a:r>
          </a:p>
        </p:txBody>
      </p:sp>
      <p:sp>
        <p:nvSpPr>
          <p:cNvPr id="3" name="Content Placeholder 2">
            <a:extLst>
              <a:ext uri="{FF2B5EF4-FFF2-40B4-BE49-F238E27FC236}">
                <a16:creationId xmlns:a16="http://schemas.microsoft.com/office/drawing/2014/main" id="{B517A339-32A7-06B6-AC9D-6FA0605E5FE9}"/>
              </a:ext>
            </a:extLst>
          </p:cNvPr>
          <p:cNvSpPr>
            <a:spLocks noGrp="1"/>
          </p:cNvSpPr>
          <p:nvPr>
            <p:ph idx="1"/>
          </p:nvPr>
        </p:nvSpPr>
        <p:spPr>
          <a:xfrm>
            <a:off x="838200" y="1825625"/>
            <a:ext cx="9350829" cy="4351338"/>
          </a:xfrm>
        </p:spPr>
        <p:txBody>
          <a:bodyPr>
            <a:noAutofit/>
          </a:bodyPr>
          <a:lstStyle/>
          <a:p>
            <a:pPr>
              <a:buFont typeface="Wingdings" panose="05000000000000000000" pitchFamily="2" charset="2"/>
              <a:buChar char="§"/>
            </a:pPr>
            <a:r>
              <a:rPr lang="en-GB" sz="2400" dirty="0"/>
              <a:t>Climate change and sustainable practices are key for many consumers when selecting a culinary and food service experience</a:t>
            </a:r>
          </a:p>
          <a:p>
            <a:pPr>
              <a:buFont typeface="Wingdings" panose="05000000000000000000" pitchFamily="2" charset="2"/>
              <a:buChar char="§"/>
            </a:pPr>
            <a:r>
              <a:rPr lang="en-GB" sz="2400" dirty="0"/>
              <a:t>Consumers are increasingly demanding sustainable dining options, shaping restaurants to adopt eco-friendly practices such as plant-based menus, biodegradable packaging, and locally sourced ingredients</a:t>
            </a:r>
          </a:p>
          <a:p>
            <a:pPr>
              <a:buFont typeface="Wingdings" panose="05000000000000000000" pitchFamily="2" charset="2"/>
              <a:buChar char="§"/>
            </a:pPr>
            <a:r>
              <a:rPr lang="en-GB" sz="2400" dirty="0"/>
              <a:t>Technology is enabling lab-grown meat and alternative protein sources, reflecting a shift in cultural attitudes toward ethical and environmentally responsible consumption</a:t>
            </a:r>
          </a:p>
        </p:txBody>
      </p:sp>
      <p:sp>
        <p:nvSpPr>
          <p:cNvPr id="4" name="Footer Placeholder 3">
            <a:extLst>
              <a:ext uri="{FF2B5EF4-FFF2-40B4-BE49-F238E27FC236}">
                <a16:creationId xmlns:a16="http://schemas.microsoft.com/office/drawing/2014/main" id="{DD1C4598-B305-3020-47F4-A740F4B2EAE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221780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E7D83-E7B0-F7F4-A74B-158B49BA3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86EF5-F731-F89C-90BD-F2CE32F99C3B}"/>
              </a:ext>
            </a:extLst>
          </p:cNvPr>
          <p:cNvSpPr>
            <a:spLocks noGrp="1"/>
          </p:cNvSpPr>
          <p:nvPr>
            <p:ph type="title"/>
          </p:nvPr>
        </p:nvSpPr>
        <p:spPr/>
        <p:txBody>
          <a:bodyPr/>
          <a:lstStyle/>
          <a:p>
            <a:r>
              <a:rPr lang="en-GB" dirty="0"/>
              <a:t>Human-robot interaction in dining</a:t>
            </a:r>
          </a:p>
        </p:txBody>
      </p:sp>
      <p:sp>
        <p:nvSpPr>
          <p:cNvPr id="3" name="Content Placeholder 2">
            <a:extLst>
              <a:ext uri="{FF2B5EF4-FFF2-40B4-BE49-F238E27FC236}">
                <a16:creationId xmlns:a16="http://schemas.microsoft.com/office/drawing/2014/main" id="{3B5227D1-1263-9C2C-E448-BC79CE05A447}"/>
              </a:ext>
            </a:extLst>
          </p:cNvPr>
          <p:cNvSpPr>
            <a:spLocks noGrp="1"/>
          </p:cNvSpPr>
          <p:nvPr>
            <p:ph idx="1"/>
          </p:nvPr>
        </p:nvSpPr>
        <p:spPr>
          <a:xfrm>
            <a:off x="838200" y="1825625"/>
            <a:ext cx="9301843" cy="3510650"/>
          </a:xfrm>
        </p:spPr>
        <p:txBody>
          <a:bodyPr>
            <a:noAutofit/>
          </a:bodyPr>
          <a:lstStyle/>
          <a:p>
            <a:pPr>
              <a:lnSpc>
                <a:spcPct val="100000"/>
              </a:lnSpc>
              <a:spcBef>
                <a:spcPts val="300"/>
              </a:spcBef>
              <a:buFont typeface="Wingdings" panose="05000000000000000000" pitchFamily="2" charset="2"/>
              <a:buChar char="§"/>
            </a:pPr>
            <a:r>
              <a:rPr lang="en-GB" sz="2400" dirty="0"/>
              <a:t>The emergence of robotics and AI in the food service industry is reshaping traditional dining roles</a:t>
            </a:r>
          </a:p>
          <a:p>
            <a:pPr>
              <a:lnSpc>
                <a:spcPct val="100000"/>
              </a:lnSpc>
              <a:spcBef>
                <a:spcPts val="300"/>
              </a:spcBef>
              <a:buFont typeface="Wingdings" panose="05000000000000000000" pitchFamily="2" charset="2"/>
              <a:buChar char="§"/>
            </a:pPr>
            <a:r>
              <a:rPr lang="en-GB" sz="2400" dirty="0"/>
              <a:t>Automated chefs, robotic waiters and AI-driven customer service assistants are becoming more prevalent, challenging conventional perceptions of hospitality and service dynamics</a:t>
            </a:r>
          </a:p>
          <a:p>
            <a:pPr>
              <a:lnSpc>
                <a:spcPct val="100000"/>
              </a:lnSpc>
              <a:spcBef>
                <a:spcPts val="300"/>
              </a:spcBef>
              <a:buFont typeface="Wingdings" panose="05000000000000000000" pitchFamily="2" charset="2"/>
              <a:buChar char="§"/>
            </a:pPr>
            <a:r>
              <a:rPr lang="en-GB" sz="2400" dirty="0"/>
              <a:t>Some customers embrace the novelty and efficiency of robotic service; others perceive it as impersonal and lacking the warmth of human interaction</a:t>
            </a:r>
          </a:p>
        </p:txBody>
      </p:sp>
      <p:sp>
        <p:nvSpPr>
          <p:cNvPr id="4" name="Footer Placeholder 3">
            <a:extLst>
              <a:ext uri="{FF2B5EF4-FFF2-40B4-BE49-F238E27FC236}">
                <a16:creationId xmlns:a16="http://schemas.microsoft.com/office/drawing/2014/main" id="{F3A79531-2AF4-39C4-0491-59F1CC90E39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84810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E66BB-EFB9-B518-97A5-8E123BD70A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8A89D-BEF5-31DB-6138-D18B0C1674B1}"/>
              </a:ext>
            </a:extLst>
          </p:cNvPr>
          <p:cNvSpPr>
            <a:spLocks noGrp="1"/>
          </p:cNvSpPr>
          <p:nvPr>
            <p:ph type="title"/>
          </p:nvPr>
        </p:nvSpPr>
        <p:spPr/>
        <p:txBody>
          <a:bodyPr/>
          <a:lstStyle/>
          <a:p>
            <a:r>
              <a:rPr lang="en-GB" dirty="0"/>
              <a:t>Human-robot interaction in dining </a:t>
            </a:r>
            <a:r>
              <a:rPr lang="en-GB" sz="2000" dirty="0"/>
              <a:t>(cont’d)</a:t>
            </a:r>
          </a:p>
        </p:txBody>
      </p:sp>
      <p:sp>
        <p:nvSpPr>
          <p:cNvPr id="3" name="Content Placeholder 2">
            <a:extLst>
              <a:ext uri="{FF2B5EF4-FFF2-40B4-BE49-F238E27FC236}">
                <a16:creationId xmlns:a16="http://schemas.microsoft.com/office/drawing/2014/main" id="{F15DFA3E-4857-6CAB-ED25-26F31743BD88}"/>
              </a:ext>
            </a:extLst>
          </p:cNvPr>
          <p:cNvSpPr>
            <a:spLocks noGrp="1"/>
          </p:cNvSpPr>
          <p:nvPr>
            <p:ph idx="1"/>
          </p:nvPr>
        </p:nvSpPr>
        <p:spPr>
          <a:xfrm>
            <a:off x="838200" y="1825625"/>
            <a:ext cx="9301843" cy="4351338"/>
          </a:xfrm>
        </p:spPr>
        <p:txBody>
          <a:bodyPr>
            <a:noAutofit/>
          </a:bodyPr>
          <a:lstStyle/>
          <a:p>
            <a:pPr>
              <a:lnSpc>
                <a:spcPct val="100000"/>
              </a:lnSpc>
              <a:spcBef>
                <a:spcPts val="300"/>
              </a:spcBef>
              <a:buFont typeface="Wingdings" panose="05000000000000000000" pitchFamily="2" charset="2"/>
              <a:buChar char="§"/>
            </a:pPr>
            <a:r>
              <a:rPr lang="en-GB" sz="2400" dirty="0"/>
              <a:t>Role Theory (RT)and Social Exchange Theory (SET) provide useful frameworks for understanding these cultural adaptations</a:t>
            </a:r>
          </a:p>
          <a:p>
            <a:pPr>
              <a:lnSpc>
                <a:spcPct val="100000"/>
              </a:lnSpc>
              <a:spcBef>
                <a:spcPts val="300"/>
              </a:spcBef>
              <a:buFont typeface="Wingdings" panose="05000000000000000000" pitchFamily="2" charset="2"/>
              <a:buChar char="§"/>
            </a:pPr>
            <a:r>
              <a:rPr lang="en-GB" sz="2400" dirty="0"/>
              <a:t>As robots take on service roles traditionally filled by humans, there is an ongoing debate about the balance between technological efficiency and the human touch in hospitality</a:t>
            </a:r>
          </a:p>
        </p:txBody>
      </p:sp>
      <p:sp>
        <p:nvSpPr>
          <p:cNvPr id="4" name="Footer Placeholder 3">
            <a:extLst>
              <a:ext uri="{FF2B5EF4-FFF2-40B4-BE49-F238E27FC236}">
                <a16:creationId xmlns:a16="http://schemas.microsoft.com/office/drawing/2014/main" id="{249EF97D-66DD-835B-26BF-C945B522CDFB}"/>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3395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96B01-E692-7965-B5C0-5607D24A49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2B9D4-B4E7-52F8-1B52-C4CA1D896C29}"/>
              </a:ext>
            </a:extLst>
          </p:cNvPr>
          <p:cNvSpPr>
            <a:spLocks noGrp="1"/>
          </p:cNvSpPr>
          <p:nvPr>
            <p:ph type="title"/>
          </p:nvPr>
        </p:nvSpPr>
        <p:spPr/>
        <p:txBody>
          <a:bodyPr/>
          <a:lstStyle/>
          <a:p>
            <a:r>
              <a:rPr lang="en-GB" dirty="0"/>
              <a:t>Social and cultural global issues</a:t>
            </a:r>
          </a:p>
        </p:txBody>
      </p:sp>
      <p:sp>
        <p:nvSpPr>
          <p:cNvPr id="3" name="Content Placeholder 2">
            <a:extLst>
              <a:ext uri="{FF2B5EF4-FFF2-40B4-BE49-F238E27FC236}">
                <a16:creationId xmlns:a16="http://schemas.microsoft.com/office/drawing/2014/main" id="{819FE949-8290-6395-22CD-984AA43B81AB}"/>
              </a:ext>
            </a:extLst>
          </p:cNvPr>
          <p:cNvSpPr>
            <a:spLocks noGrp="1"/>
          </p:cNvSpPr>
          <p:nvPr>
            <p:ph idx="1"/>
          </p:nvPr>
        </p:nvSpPr>
        <p:spPr>
          <a:xfrm>
            <a:off x="838200" y="1825625"/>
            <a:ext cx="8958943" cy="4351338"/>
          </a:xfrm>
        </p:spPr>
        <p:txBody>
          <a:bodyPr>
            <a:noAutofit/>
          </a:bodyPr>
          <a:lstStyle/>
          <a:p>
            <a:pPr>
              <a:buFont typeface="Wingdings" panose="05000000000000000000" pitchFamily="2" charset="2"/>
              <a:buChar char="§"/>
            </a:pPr>
            <a:r>
              <a:rPr lang="en-GB" sz="2400" dirty="0"/>
              <a:t>Food is far more than sustenance for humans; it is a fundamental aspect of human identity, culture, and social practices, a sign of where people originate, and their heritage</a:t>
            </a:r>
          </a:p>
          <a:p>
            <a:pPr>
              <a:buFont typeface="Wingdings" panose="05000000000000000000" pitchFamily="2" charset="2"/>
              <a:buChar char="§"/>
            </a:pPr>
            <a:r>
              <a:rPr lang="en-GB" sz="2400" dirty="0"/>
              <a:t>Across societies, the way people produce, prepare, and consume food reveals much about their values, beliefs, and social structures</a:t>
            </a:r>
          </a:p>
          <a:p>
            <a:pPr>
              <a:buFont typeface="Wingdings" panose="05000000000000000000" pitchFamily="2" charset="2"/>
              <a:buChar char="§"/>
            </a:pPr>
            <a:r>
              <a:rPr lang="en-GB" sz="2400" dirty="0"/>
              <a:t>In today’s globalised world, where food systems are increasingly industrialised and interconnected, social and cultural issues around food are becoming ever more pressing</a:t>
            </a:r>
          </a:p>
        </p:txBody>
      </p:sp>
      <p:sp>
        <p:nvSpPr>
          <p:cNvPr id="4" name="Footer Placeholder 3">
            <a:extLst>
              <a:ext uri="{FF2B5EF4-FFF2-40B4-BE49-F238E27FC236}">
                <a16:creationId xmlns:a16="http://schemas.microsoft.com/office/drawing/2014/main" id="{6BA70411-C51A-6A63-941D-7175A550232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813858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7074F-E6C5-42DA-59CF-6219099DA1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88D09-B78A-B071-7915-C55C299EA57C}"/>
              </a:ext>
            </a:extLst>
          </p:cNvPr>
          <p:cNvSpPr>
            <a:spLocks noGrp="1"/>
          </p:cNvSpPr>
          <p:nvPr>
            <p:ph type="title"/>
          </p:nvPr>
        </p:nvSpPr>
        <p:spPr/>
        <p:txBody>
          <a:bodyPr/>
          <a:lstStyle/>
          <a:p>
            <a:r>
              <a:rPr lang="en-GB" dirty="0"/>
              <a:t>Four pillars to anthropology</a:t>
            </a:r>
          </a:p>
        </p:txBody>
      </p:sp>
      <p:sp>
        <p:nvSpPr>
          <p:cNvPr id="3" name="Content Placeholder 2">
            <a:extLst>
              <a:ext uri="{FF2B5EF4-FFF2-40B4-BE49-F238E27FC236}">
                <a16:creationId xmlns:a16="http://schemas.microsoft.com/office/drawing/2014/main" id="{F01D72C5-A734-78CB-38FB-EB2B477D1A65}"/>
              </a:ext>
            </a:extLst>
          </p:cNvPr>
          <p:cNvSpPr>
            <a:spLocks noGrp="1"/>
          </p:cNvSpPr>
          <p:nvPr>
            <p:ph idx="1"/>
          </p:nvPr>
        </p:nvSpPr>
        <p:spPr/>
        <p:txBody>
          <a:bodyPr>
            <a:normAutofit/>
          </a:bodyPr>
          <a:lstStyle/>
          <a:p>
            <a:pPr>
              <a:buFont typeface="Wingdings" panose="05000000000000000000" pitchFamily="2" charset="2"/>
              <a:buChar char="§"/>
            </a:pPr>
            <a:r>
              <a:rPr lang="en-GB" sz="2400" dirty="0"/>
              <a:t>There are four pillars to anthropology that can be linked to food and the behaviours across societies and culture/  These are:</a:t>
            </a:r>
          </a:p>
          <a:p>
            <a:pPr lvl="1">
              <a:buFont typeface="Wingdings" panose="05000000000000000000" pitchFamily="2" charset="2"/>
              <a:buChar char="§"/>
            </a:pPr>
            <a:r>
              <a:rPr lang="en-GB" b="0" i="0" u="none" strike="noStrike" baseline="0" dirty="0"/>
              <a:t>Social / cultural</a:t>
            </a:r>
          </a:p>
          <a:p>
            <a:pPr lvl="1">
              <a:buFont typeface="Wingdings" panose="05000000000000000000" pitchFamily="2" charset="2"/>
              <a:buChar char="§"/>
            </a:pPr>
            <a:r>
              <a:rPr lang="en-GB" b="0" i="0" u="none" strike="noStrike" baseline="0" dirty="0"/>
              <a:t>Physical.</a:t>
            </a:r>
          </a:p>
          <a:p>
            <a:pPr lvl="1">
              <a:buFont typeface="Wingdings" panose="05000000000000000000" pitchFamily="2" charset="2"/>
              <a:buChar char="§"/>
            </a:pPr>
            <a:r>
              <a:rPr lang="en-GB" b="0" i="0" u="none" strike="noStrike" baseline="0" dirty="0"/>
              <a:t>Archaeology</a:t>
            </a:r>
          </a:p>
          <a:p>
            <a:pPr lvl="1">
              <a:buFont typeface="Wingdings" panose="05000000000000000000" pitchFamily="2" charset="2"/>
              <a:buChar char="§"/>
            </a:pPr>
            <a:r>
              <a:rPr lang="en-GB" b="0" i="0" u="none" strike="noStrike" baseline="0" dirty="0"/>
              <a:t>Linguistics (aspects)</a:t>
            </a:r>
            <a:endParaRPr lang="en-GB" dirty="0"/>
          </a:p>
        </p:txBody>
      </p:sp>
      <p:sp>
        <p:nvSpPr>
          <p:cNvPr id="4" name="Footer Placeholder 3">
            <a:extLst>
              <a:ext uri="{FF2B5EF4-FFF2-40B4-BE49-F238E27FC236}">
                <a16:creationId xmlns:a16="http://schemas.microsoft.com/office/drawing/2014/main" id="{E032700C-8F56-38FB-F4AE-41158244119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31241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7</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838200" y="1825625"/>
            <a:ext cx="8958943" cy="4351338"/>
          </a:xfrm>
        </p:spPr>
        <p:txBody>
          <a:bodyPr>
            <a:normAutofit/>
          </a:bodyPr>
          <a:lstStyle/>
          <a:p>
            <a:pPr marL="0" indent="0">
              <a:buNone/>
            </a:pPr>
            <a:r>
              <a:rPr lang="en-GB" sz="2400" dirty="0"/>
              <a:t>Exploring the changing cultural and customer expectations for the culinary and food service industry in the digital age</a:t>
            </a:r>
          </a:p>
          <a:p>
            <a:pPr marL="0" indent="0">
              <a:buNone/>
            </a:pPr>
            <a:r>
              <a:rPr lang="en-GB" sz="2400" dirty="0"/>
              <a:t>This chapter covers:</a:t>
            </a:r>
          </a:p>
          <a:p>
            <a:pPr>
              <a:buFont typeface="Wingdings" panose="05000000000000000000" pitchFamily="2" charset="2"/>
              <a:buChar char="§"/>
            </a:pPr>
            <a:r>
              <a:rPr lang="en-GB" sz="2400" dirty="0"/>
              <a:t>The digital divide and how social inclusivity can be maintained</a:t>
            </a:r>
          </a:p>
          <a:p>
            <a:pPr>
              <a:buFont typeface="Wingdings" panose="05000000000000000000" pitchFamily="2" charset="2"/>
              <a:buChar char="§"/>
            </a:pPr>
            <a:r>
              <a:rPr lang="en-GB" sz="2400" dirty="0"/>
              <a:t>The impact of digital transformation and strategies to link digital to service operations</a:t>
            </a:r>
          </a:p>
          <a:p>
            <a:pPr>
              <a:buFont typeface="Wingdings" panose="05000000000000000000" pitchFamily="2" charset="2"/>
              <a:buChar char="§"/>
            </a:pPr>
            <a:r>
              <a:rPr lang="en-GB" sz="2400" dirty="0"/>
              <a:t>The ethical, legal and moral obligation in adopting technology within culinary and food service operations</a:t>
            </a:r>
          </a:p>
          <a:p>
            <a:pPr>
              <a:buFont typeface="Wingdings" panose="05000000000000000000" pitchFamily="2" charset="2"/>
              <a:buChar char="§"/>
            </a:pPr>
            <a:r>
              <a:rPr lang="en-GB" sz="2400" dirty="0"/>
              <a:t>The ethical issues and the application of regulatory frameworks relevant to new technology</a:t>
            </a:r>
          </a:p>
        </p:txBody>
      </p:sp>
      <p:sp>
        <p:nvSpPr>
          <p:cNvPr id="4" name="Footer Placeholder 3">
            <a:extLst>
              <a:ext uri="{FF2B5EF4-FFF2-40B4-BE49-F238E27FC236}">
                <a16:creationId xmlns:a16="http://schemas.microsoft.com/office/drawing/2014/main" id="{07CB0DFE-8B6B-B768-18A5-1054818C820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3E214-78D2-7EA1-7907-A7B4380C4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BC624-73BB-720D-75D5-78BFEF1AF2E2}"/>
              </a:ext>
            </a:extLst>
          </p:cNvPr>
          <p:cNvSpPr>
            <a:spLocks noGrp="1"/>
          </p:cNvSpPr>
          <p:nvPr>
            <p:ph type="title"/>
          </p:nvPr>
        </p:nvSpPr>
        <p:spPr/>
        <p:txBody>
          <a:bodyPr/>
          <a:lstStyle/>
          <a:p>
            <a:r>
              <a:rPr lang="en-GB" dirty="0"/>
              <a:t>Food security and social equity</a:t>
            </a:r>
          </a:p>
        </p:txBody>
      </p:sp>
      <p:sp>
        <p:nvSpPr>
          <p:cNvPr id="3" name="Content Placeholder 2">
            <a:extLst>
              <a:ext uri="{FF2B5EF4-FFF2-40B4-BE49-F238E27FC236}">
                <a16:creationId xmlns:a16="http://schemas.microsoft.com/office/drawing/2014/main" id="{E251B51C-AEDE-A3CD-8041-FF478B158648}"/>
              </a:ext>
            </a:extLst>
          </p:cNvPr>
          <p:cNvSpPr>
            <a:spLocks noGrp="1"/>
          </p:cNvSpPr>
          <p:nvPr>
            <p:ph idx="1"/>
          </p:nvPr>
        </p:nvSpPr>
        <p:spPr/>
        <p:txBody>
          <a:bodyPr>
            <a:normAutofit/>
          </a:bodyPr>
          <a:lstStyle/>
          <a:p>
            <a:pPr algn="l">
              <a:buFont typeface="Wingdings" panose="05000000000000000000" pitchFamily="2" charset="2"/>
              <a:buChar char="§"/>
            </a:pPr>
            <a:r>
              <a:rPr lang="en-GB" sz="2400" b="0" i="0" u="none" strike="noStrike" baseline="0" dirty="0"/>
              <a:t>Food security exists when people, at all times, have physical, social and economic access to sufficient, safe and nutritious food that meets their dietary needs and food preferences for an active and healthy life</a:t>
            </a:r>
          </a:p>
          <a:p>
            <a:pPr algn="l">
              <a:buFont typeface="Wingdings" panose="05000000000000000000" pitchFamily="2" charset="2"/>
              <a:buChar char="§"/>
            </a:pPr>
            <a:r>
              <a:rPr lang="en-GB" sz="2400" dirty="0"/>
              <a:t>T</a:t>
            </a:r>
            <a:r>
              <a:rPr lang="en-GB" sz="2400" b="0" i="0" u="none" strike="noStrike" baseline="0" dirty="0"/>
              <a:t>he four pillars of food security are:</a:t>
            </a:r>
          </a:p>
          <a:p>
            <a:pPr lvl="1">
              <a:buFont typeface="Wingdings" panose="05000000000000000000" pitchFamily="2" charset="2"/>
              <a:buChar char="§"/>
            </a:pPr>
            <a:r>
              <a:rPr lang="en-GB" b="0" i="0" u="none" strike="noStrike" baseline="0" dirty="0"/>
              <a:t>Availability = abundance of food</a:t>
            </a:r>
          </a:p>
          <a:p>
            <a:pPr lvl="1">
              <a:buFont typeface="Wingdings" panose="05000000000000000000" pitchFamily="2" charset="2"/>
              <a:buChar char="§"/>
            </a:pPr>
            <a:r>
              <a:rPr lang="en-GB" b="0" i="0" u="none" strike="noStrike" baseline="0" dirty="0"/>
              <a:t>Access = availability does not mean accessible</a:t>
            </a:r>
          </a:p>
          <a:p>
            <a:pPr lvl="1">
              <a:buFont typeface="Wingdings" panose="05000000000000000000" pitchFamily="2" charset="2"/>
              <a:buChar char="§"/>
            </a:pPr>
            <a:r>
              <a:rPr lang="en-GB" b="0" i="0" u="none" strike="noStrike" baseline="0" dirty="0"/>
              <a:t>Utilisation = is it safe and nutritious</a:t>
            </a:r>
          </a:p>
          <a:p>
            <a:pPr lvl="1">
              <a:buFont typeface="Wingdings" panose="05000000000000000000" pitchFamily="2" charset="2"/>
              <a:buChar char="§"/>
            </a:pPr>
            <a:r>
              <a:rPr lang="en-GB" b="0" i="0" u="none" strike="noStrike" baseline="0" dirty="0"/>
              <a:t>Stability = supply chain</a:t>
            </a:r>
            <a:endParaRPr lang="en-GB" dirty="0"/>
          </a:p>
        </p:txBody>
      </p:sp>
      <p:sp>
        <p:nvSpPr>
          <p:cNvPr id="4" name="Footer Placeholder 3">
            <a:extLst>
              <a:ext uri="{FF2B5EF4-FFF2-40B4-BE49-F238E27FC236}">
                <a16:creationId xmlns:a16="http://schemas.microsoft.com/office/drawing/2014/main" id="{415EFF27-A336-0232-C18D-5C743B0643B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97216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301CB-0180-B9AE-FC68-17F5E55FE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18932-5E49-563A-A326-623312BE96F2}"/>
              </a:ext>
            </a:extLst>
          </p:cNvPr>
          <p:cNvSpPr>
            <a:spLocks noGrp="1"/>
          </p:cNvSpPr>
          <p:nvPr>
            <p:ph type="title"/>
          </p:nvPr>
        </p:nvSpPr>
        <p:spPr/>
        <p:txBody>
          <a:bodyPr/>
          <a:lstStyle/>
          <a:p>
            <a:r>
              <a:rPr lang="en-GB" dirty="0"/>
              <a:t>Sustainable development goals and the circular economy</a:t>
            </a:r>
          </a:p>
        </p:txBody>
      </p:sp>
      <p:sp>
        <p:nvSpPr>
          <p:cNvPr id="3" name="Content Placeholder 2">
            <a:extLst>
              <a:ext uri="{FF2B5EF4-FFF2-40B4-BE49-F238E27FC236}">
                <a16:creationId xmlns:a16="http://schemas.microsoft.com/office/drawing/2014/main" id="{2F1D6057-22DF-EAB8-64A3-3743882628CA}"/>
              </a:ext>
            </a:extLst>
          </p:cNvPr>
          <p:cNvSpPr>
            <a:spLocks noGrp="1"/>
          </p:cNvSpPr>
          <p:nvPr>
            <p:ph idx="1"/>
          </p:nvPr>
        </p:nvSpPr>
        <p:spPr>
          <a:xfrm>
            <a:off x="838200" y="1825625"/>
            <a:ext cx="8909957" cy="4351338"/>
          </a:xfrm>
        </p:spPr>
        <p:txBody>
          <a:bodyPr>
            <a:normAutofit/>
          </a:bodyPr>
          <a:lstStyle/>
          <a:p>
            <a:pPr>
              <a:buFont typeface="Wingdings" panose="05000000000000000000" pitchFamily="2" charset="2"/>
              <a:buChar char="§"/>
            </a:pPr>
            <a:r>
              <a:rPr lang="en-GB" sz="2400" dirty="0"/>
              <a:t>The UN SDGs provide a global framework for addressing food-related social and cultural issues.  Alongside tackling hunger, other goals such as Goal 3: Good Health and Well-being, and Goal 13: Climate Action, are relevant to food systems</a:t>
            </a:r>
          </a:p>
          <a:p>
            <a:pPr>
              <a:buFont typeface="Wingdings" panose="05000000000000000000" pitchFamily="2" charset="2"/>
              <a:buChar char="§"/>
            </a:pPr>
            <a:r>
              <a:rPr lang="en-GB" sz="2400" dirty="0"/>
              <a:t>Sustainable food practices, including reducing waste, encouraging plant-based diets, and supporting local producers, contribute to multiple interconnected goals</a:t>
            </a:r>
          </a:p>
          <a:p>
            <a:pPr>
              <a:buFont typeface="Wingdings" panose="05000000000000000000" pitchFamily="2" charset="2"/>
              <a:buChar char="§"/>
            </a:pPr>
            <a:r>
              <a:rPr lang="en-GB" sz="2400" dirty="0"/>
              <a:t>The circular economy, a model that seeks to minimise waste and make the most of resources, offers valuable strategies for food systems</a:t>
            </a:r>
          </a:p>
        </p:txBody>
      </p:sp>
      <p:sp>
        <p:nvSpPr>
          <p:cNvPr id="4" name="Footer Placeholder 3">
            <a:extLst>
              <a:ext uri="{FF2B5EF4-FFF2-40B4-BE49-F238E27FC236}">
                <a16:creationId xmlns:a16="http://schemas.microsoft.com/office/drawing/2014/main" id="{C22EFF5D-EB56-F473-5C97-DE52DBAC518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651075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8E275-8487-BC75-99BC-5747899C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C3021-5084-0CBC-38B1-A284C12B137C}"/>
              </a:ext>
            </a:extLst>
          </p:cNvPr>
          <p:cNvSpPr>
            <a:spLocks noGrp="1"/>
          </p:cNvSpPr>
          <p:nvPr>
            <p:ph type="title"/>
          </p:nvPr>
        </p:nvSpPr>
        <p:spPr/>
        <p:txBody>
          <a:bodyPr/>
          <a:lstStyle/>
          <a:p>
            <a:r>
              <a:rPr lang="en-GB" dirty="0"/>
              <a:t>Triple Bottom Line (TBL)</a:t>
            </a:r>
          </a:p>
        </p:txBody>
      </p:sp>
      <p:sp>
        <p:nvSpPr>
          <p:cNvPr id="3" name="Content Placeholder 2">
            <a:extLst>
              <a:ext uri="{FF2B5EF4-FFF2-40B4-BE49-F238E27FC236}">
                <a16:creationId xmlns:a16="http://schemas.microsoft.com/office/drawing/2014/main" id="{F0B76E53-4403-68AD-F61E-9928F6F0EE26}"/>
              </a:ext>
            </a:extLst>
          </p:cNvPr>
          <p:cNvSpPr>
            <a:spLocks noGrp="1"/>
          </p:cNvSpPr>
          <p:nvPr>
            <p:ph idx="1"/>
          </p:nvPr>
        </p:nvSpPr>
        <p:spPr>
          <a:xfrm>
            <a:off x="838200" y="1825625"/>
            <a:ext cx="9580244" cy="4351338"/>
          </a:xfrm>
        </p:spPr>
        <p:txBody>
          <a:bodyPr>
            <a:normAutofit/>
          </a:bodyPr>
          <a:lstStyle/>
          <a:p>
            <a:pPr>
              <a:buFont typeface="Wingdings" panose="05000000000000000000" pitchFamily="2" charset="2"/>
              <a:buChar char="§"/>
            </a:pPr>
            <a:r>
              <a:rPr lang="en-GB" sz="2400" dirty="0"/>
              <a:t>Business framework that broadens the focus of corporate performance to include social, environmental, and economic factors often summarised as </a:t>
            </a:r>
            <a:r>
              <a:rPr lang="en-GB" sz="2400" b="1" dirty="0"/>
              <a:t>People, Planet, and Profit</a:t>
            </a:r>
            <a:endParaRPr lang="en-GB" sz="2400" dirty="0"/>
          </a:p>
          <a:p>
            <a:pPr>
              <a:buFont typeface="Wingdings" panose="05000000000000000000" pitchFamily="2" charset="2"/>
              <a:buChar char="§"/>
            </a:pPr>
            <a:r>
              <a:rPr lang="en-GB" sz="2400" dirty="0"/>
              <a:t>TBL encourages organisations to move beyond purely financial results and consider the social and ecological consequences of their operations</a:t>
            </a:r>
          </a:p>
          <a:p>
            <a:pPr>
              <a:buFont typeface="Wingdings" panose="05000000000000000000" pitchFamily="2" charset="2"/>
              <a:buChar char="§"/>
            </a:pPr>
            <a:r>
              <a:rPr lang="en-GB" sz="2400" dirty="0"/>
              <a:t>The approach promotes long-term sustainability by valuing community welfare, responsible resource management, and financial stability equally</a:t>
            </a:r>
          </a:p>
          <a:p>
            <a:pPr lvl="1"/>
            <a:endParaRPr lang="en-GB" dirty="0"/>
          </a:p>
        </p:txBody>
      </p:sp>
      <p:sp>
        <p:nvSpPr>
          <p:cNvPr id="4" name="Footer Placeholder 3">
            <a:extLst>
              <a:ext uri="{FF2B5EF4-FFF2-40B4-BE49-F238E27FC236}">
                <a16:creationId xmlns:a16="http://schemas.microsoft.com/office/drawing/2014/main" id="{1A72AF7F-1B77-9272-5AF7-C0EA7BD7F18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73854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C81AA-C2DA-61DC-FEC6-E31A1A82A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EB34F-E696-A5B0-012C-8B1221309A72}"/>
              </a:ext>
            </a:extLst>
          </p:cNvPr>
          <p:cNvSpPr>
            <a:spLocks noGrp="1"/>
          </p:cNvSpPr>
          <p:nvPr>
            <p:ph type="title"/>
          </p:nvPr>
        </p:nvSpPr>
        <p:spPr/>
        <p:txBody>
          <a:bodyPr/>
          <a:lstStyle/>
          <a:p>
            <a:r>
              <a:rPr lang="en-GB" dirty="0"/>
              <a:t>Triple Bottom Line (TBL) </a:t>
            </a:r>
            <a:r>
              <a:rPr lang="en-GB" sz="2000" dirty="0"/>
              <a:t>(cont’d)</a:t>
            </a:r>
          </a:p>
        </p:txBody>
      </p:sp>
      <p:sp>
        <p:nvSpPr>
          <p:cNvPr id="3" name="Content Placeholder 2">
            <a:extLst>
              <a:ext uri="{FF2B5EF4-FFF2-40B4-BE49-F238E27FC236}">
                <a16:creationId xmlns:a16="http://schemas.microsoft.com/office/drawing/2014/main" id="{BF4C0DE5-AFA0-83E5-8F50-DF972E033A87}"/>
              </a:ext>
            </a:extLst>
          </p:cNvPr>
          <p:cNvSpPr>
            <a:spLocks noGrp="1"/>
          </p:cNvSpPr>
          <p:nvPr>
            <p:ph idx="1"/>
          </p:nvPr>
        </p:nvSpPr>
        <p:spPr/>
        <p:txBody>
          <a:bodyPr>
            <a:normAutofit/>
          </a:bodyPr>
          <a:lstStyle/>
          <a:p>
            <a:pPr algn="l">
              <a:buFont typeface="Wingdings" panose="05000000000000000000" pitchFamily="2" charset="2"/>
              <a:buChar char="§"/>
            </a:pPr>
            <a:r>
              <a:rPr lang="en-GB" sz="2400" b="0" i="0" u="none" strike="noStrike" baseline="0" dirty="0"/>
              <a:t>The Triple Bottom Line framework encourages businesses to go beyond traditional financial performance measures and consider the broader impact of their operations on three key pillars:</a:t>
            </a:r>
          </a:p>
          <a:p>
            <a:pPr lvl="1">
              <a:buFont typeface="Wingdings" panose="05000000000000000000" pitchFamily="2" charset="2"/>
              <a:buChar char="§"/>
            </a:pPr>
            <a:r>
              <a:rPr lang="en-GB" b="0" i="0" u="none" strike="noStrike" baseline="0" dirty="0"/>
              <a:t>People (Social responsibility)</a:t>
            </a:r>
          </a:p>
          <a:p>
            <a:pPr lvl="1">
              <a:buFont typeface="Wingdings" panose="05000000000000000000" pitchFamily="2" charset="2"/>
              <a:buChar char="§"/>
            </a:pPr>
            <a:r>
              <a:rPr lang="en-GB" b="0" i="0" u="none" strike="noStrike" baseline="0" dirty="0"/>
              <a:t>Planet (Environmental responsibility)</a:t>
            </a:r>
          </a:p>
          <a:p>
            <a:pPr lvl="1">
              <a:buFont typeface="Wingdings" panose="05000000000000000000" pitchFamily="2" charset="2"/>
              <a:buChar char="§"/>
            </a:pPr>
            <a:r>
              <a:rPr lang="en-GB" b="0" i="0" u="none" strike="noStrike" baseline="0" dirty="0"/>
              <a:t>Profit (Economic performance)</a:t>
            </a:r>
            <a:endParaRPr lang="en-GB" dirty="0"/>
          </a:p>
        </p:txBody>
      </p:sp>
      <p:sp>
        <p:nvSpPr>
          <p:cNvPr id="4" name="Footer Placeholder 3">
            <a:extLst>
              <a:ext uri="{FF2B5EF4-FFF2-40B4-BE49-F238E27FC236}">
                <a16:creationId xmlns:a16="http://schemas.microsoft.com/office/drawing/2014/main" id="{89EF8528-6A1A-99D0-4749-2489BBE027D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623518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4277-244C-D59D-C2A3-2EA779D2F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8279B-479B-A3CD-EE4F-AA482D723A87}"/>
              </a:ext>
            </a:extLst>
          </p:cNvPr>
          <p:cNvSpPr>
            <a:spLocks noGrp="1"/>
          </p:cNvSpPr>
          <p:nvPr>
            <p:ph type="title"/>
          </p:nvPr>
        </p:nvSpPr>
        <p:spPr/>
        <p:txBody>
          <a:bodyPr/>
          <a:lstStyle/>
          <a:p>
            <a:r>
              <a:rPr lang="en-GB" dirty="0"/>
              <a:t>Circular Economy</a:t>
            </a:r>
          </a:p>
        </p:txBody>
      </p:sp>
      <p:sp>
        <p:nvSpPr>
          <p:cNvPr id="3" name="Content Placeholder 2">
            <a:extLst>
              <a:ext uri="{FF2B5EF4-FFF2-40B4-BE49-F238E27FC236}">
                <a16:creationId xmlns:a16="http://schemas.microsoft.com/office/drawing/2014/main" id="{04ACD0B9-07BF-40B1-6B7A-5DE3586BEB00}"/>
              </a:ext>
            </a:extLst>
          </p:cNvPr>
          <p:cNvSpPr>
            <a:spLocks noGrp="1"/>
          </p:cNvSpPr>
          <p:nvPr>
            <p:ph idx="1"/>
          </p:nvPr>
        </p:nvSpPr>
        <p:spPr>
          <a:xfrm>
            <a:off x="838200" y="1825625"/>
            <a:ext cx="9367157" cy="4351338"/>
          </a:xfrm>
        </p:spPr>
        <p:txBody>
          <a:bodyPr>
            <a:normAutofit/>
          </a:bodyPr>
          <a:lstStyle/>
          <a:p>
            <a:pPr>
              <a:buFont typeface="Wingdings" panose="05000000000000000000" pitchFamily="2" charset="2"/>
              <a:buChar char="§"/>
            </a:pPr>
            <a:r>
              <a:rPr lang="en-GB" sz="2400" dirty="0"/>
              <a:t>The Circular Economy is an economic model aimed at minimising waste and making the most of resources. It contrasts with the traditional linear economy. </a:t>
            </a:r>
          </a:p>
          <a:p>
            <a:pPr marL="0" indent="0">
              <a:buNone/>
            </a:pPr>
            <a:r>
              <a:rPr lang="en-GB" dirty="0"/>
              <a:t>	TAKE                 MAKE                  DISPOSE </a:t>
            </a:r>
          </a:p>
          <a:p>
            <a:pPr marL="0" indent="0">
              <a:buNone/>
            </a:pPr>
            <a:endParaRPr lang="en-GB" dirty="0"/>
          </a:p>
          <a:p>
            <a:pPr>
              <a:buFont typeface="Wingdings" panose="05000000000000000000" pitchFamily="2" charset="2"/>
              <a:buChar char="§"/>
            </a:pPr>
            <a:r>
              <a:rPr lang="en-GB" sz="2400" dirty="0"/>
              <a:t>By promoting a closed-loop system where materials and products are </a:t>
            </a:r>
            <a:r>
              <a:rPr lang="en-GB" sz="2400" b="1" dirty="0"/>
              <a:t>Reused, Repaired, Recycled, or Repurposed </a:t>
            </a:r>
            <a:r>
              <a:rPr lang="en-GB" sz="2400" dirty="0"/>
              <a:t>for as long as possible. </a:t>
            </a:r>
          </a:p>
        </p:txBody>
      </p:sp>
      <p:sp>
        <p:nvSpPr>
          <p:cNvPr id="4" name="Arrow: Right 3">
            <a:extLst>
              <a:ext uri="{FF2B5EF4-FFF2-40B4-BE49-F238E27FC236}">
                <a16:creationId xmlns:a16="http://schemas.microsoft.com/office/drawing/2014/main" id="{77EF5D3F-23BB-88EC-CB33-FAFE3C9F0092}"/>
              </a:ext>
            </a:extLst>
          </p:cNvPr>
          <p:cNvSpPr/>
          <p:nvPr/>
        </p:nvSpPr>
        <p:spPr>
          <a:xfrm>
            <a:off x="3021276" y="2944368"/>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Right 5">
            <a:extLst>
              <a:ext uri="{FF2B5EF4-FFF2-40B4-BE49-F238E27FC236}">
                <a16:creationId xmlns:a16="http://schemas.microsoft.com/office/drawing/2014/main" id="{1514B205-6F4E-8ED2-85B4-B2DFDE688DB1}"/>
              </a:ext>
            </a:extLst>
          </p:cNvPr>
          <p:cNvSpPr/>
          <p:nvPr/>
        </p:nvSpPr>
        <p:spPr>
          <a:xfrm>
            <a:off x="5693556" y="2944368"/>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ooter Placeholder 6">
            <a:extLst>
              <a:ext uri="{FF2B5EF4-FFF2-40B4-BE49-F238E27FC236}">
                <a16:creationId xmlns:a16="http://schemas.microsoft.com/office/drawing/2014/main" id="{D90B24F1-6171-36BA-FA4C-9668CF3CD6A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87652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01A26-A113-096E-D560-E27E9F364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B189F-EB61-26EB-1226-75581BEAC9CD}"/>
              </a:ext>
            </a:extLst>
          </p:cNvPr>
          <p:cNvSpPr>
            <a:spLocks noGrp="1"/>
          </p:cNvSpPr>
          <p:nvPr>
            <p:ph type="title"/>
          </p:nvPr>
        </p:nvSpPr>
        <p:spPr/>
        <p:txBody>
          <a:bodyPr/>
          <a:lstStyle/>
          <a:p>
            <a:r>
              <a:rPr lang="en-GB" dirty="0"/>
              <a:t>Digital Divides</a:t>
            </a:r>
          </a:p>
        </p:txBody>
      </p:sp>
      <p:sp>
        <p:nvSpPr>
          <p:cNvPr id="3" name="Content Placeholder 2">
            <a:extLst>
              <a:ext uri="{FF2B5EF4-FFF2-40B4-BE49-F238E27FC236}">
                <a16:creationId xmlns:a16="http://schemas.microsoft.com/office/drawing/2014/main" id="{9E1042A3-4A27-E4EA-2376-E130A82C0C76}"/>
              </a:ext>
            </a:extLst>
          </p:cNvPr>
          <p:cNvSpPr>
            <a:spLocks noGrp="1"/>
          </p:cNvSpPr>
          <p:nvPr>
            <p:ph idx="1"/>
          </p:nvPr>
        </p:nvSpPr>
        <p:spPr>
          <a:xfrm>
            <a:off x="838200" y="1825625"/>
            <a:ext cx="8975271" cy="4351338"/>
          </a:xfrm>
        </p:spPr>
        <p:txBody>
          <a:bodyPr>
            <a:noAutofit/>
          </a:bodyPr>
          <a:lstStyle/>
          <a:p>
            <a:pPr>
              <a:lnSpc>
                <a:spcPct val="120000"/>
              </a:lnSpc>
              <a:spcBef>
                <a:spcPts val="300"/>
              </a:spcBef>
              <a:buFont typeface="Wingdings" panose="05000000000000000000" pitchFamily="2" charset="2"/>
              <a:buChar char="§"/>
            </a:pPr>
            <a:r>
              <a:rPr lang="en-GB" sz="2400" dirty="0"/>
              <a:t>The </a:t>
            </a:r>
            <a:r>
              <a:rPr lang="en-GB" sz="2400" i="1" dirty="0"/>
              <a:t>digital divide </a:t>
            </a:r>
            <a:r>
              <a:rPr lang="en-GB" sz="2400" dirty="0"/>
              <a:t>refers to disparities in access to and use of modern information and communication technology (ICT) within different population groups</a:t>
            </a:r>
          </a:p>
          <a:p>
            <a:pPr>
              <a:lnSpc>
                <a:spcPct val="120000"/>
              </a:lnSpc>
              <a:spcBef>
                <a:spcPts val="300"/>
              </a:spcBef>
              <a:buFont typeface="Wingdings" panose="05000000000000000000" pitchFamily="2" charset="2"/>
              <a:buChar char="§"/>
            </a:pPr>
            <a:r>
              <a:rPr lang="en-GB" sz="2400" dirty="0"/>
              <a:t>This gap directly impacts how customers engage with services, digital menus, mobile payment systems, and delivery platforms</a:t>
            </a:r>
          </a:p>
          <a:p>
            <a:pPr>
              <a:lnSpc>
                <a:spcPct val="120000"/>
              </a:lnSpc>
              <a:spcBef>
                <a:spcPts val="300"/>
              </a:spcBef>
              <a:buFont typeface="Wingdings" panose="05000000000000000000" pitchFamily="2" charset="2"/>
              <a:buChar char="§"/>
            </a:pPr>
            <a:r>
              <a:rPr lang="en-GB" sz="2400" dirty="0"/>
              <a:t>Digitally native customers often termed </a:t>
            </a:r>
            <a:r>
              <a:rPr lang="en-GB" sz="2400" b="1" dirty="0"/>
              <a:t>‘Generation Alpha’, ‘Generation Z’ </a:t>
            </a:r>
            <a:r>
              <a:rPr lang="en-GB" sz="2400" dirty="0"/>
              <a:t>and occasionally </a:t>
            </a:r>
            <a:r>
              <a:rPr lang="en-GB" sz="2400" b="1" dirty="0"/>
              <a:t>‘Millennials’ </a:t>
            </a:r>
            <a:r>
              <a:rPr lang="en-GB" sz="2400" dirty="0"/>
              <a:t>expect technology enabled services</a:t>
            </a:r>
          </a:p>
        </p:txBody>
      </p:sp>
      <p:sp>
        <p:nvSpPr>
          <p:cNvPr id="4" name="Footer Placeholder 3">
            <a:extLst>
              <a:ext uri="{FF2B5EF4-FFF2-40B4-BE49-F238E27FC236}">
                <a16:creationId xmlns:a16="http://schemas.microsoft.com/office/drawing/2014/main" id="{A0BA9C67-D224-A7E7-9AF7-93A340112DD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643088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BEC7-AC52-CF17-0239-431C3D8073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25E44F-8567-9F17-7A32-1F427DE1C9F4}"/>
              </a:ext>
            </a:extLst>
          </p:cNvPr>
          <p:cNvSpPr>
            <a:spLocks noGrp="1"/>
          </p:cNvSpPr>
          <p:nvPr>
            <p:ph type="title"/>
          </p:nvPr>
        </p:nvSpPr>
        <p:spPr/>
        <p:txBody>
          <a:bodyPr/>
          <a:lstStyle/>
          <a:p>
            <a:r>
              <a:rPr lang="en-GB" dirty="0"/>
              <a:t>Digital Divides </a:t>
            </a:r>
            <a:r>
              <a:rPr lang="en-GB" sz="2000" dirty="0"/>
              <a:t>(cont’d) </a:t>
            </a:r>
          </a:p>
        </p:txBody>
      </p:sp>
      <p:sp>
        <p:nvSpPr>
          <p:cNvPr id="3" name="Content Placeholder 2">
            <a:extLst>
              <a:ext uri="{FF2B5EF4-FFF2-40B4-BE49-F238E27FC236}">
                <a16:creationId xmlns:a16="http://schemas.microsoft.com/office/drawing/2014/main" id="{139C7B86-FACA-960C-D895-A679D1845A97}"/>
              </a:ext>
            </a:extLst>
          </p:cNvPr>
          <p:cNvSpPr>
            <a:spLocks noGrp="1"/>
          </p:cNvSpPr>
          <p:nvPr>
            <p:ph idx="1"/>
          </p:nvPr>
        </p:nvSpPr>
        <p:spPr>
          <a:xfrm>
            <a:off x="838200" y="1825625"/>
            <a:ext cx="9202093" cy="4351338"/>
          </a:xfrm>
        </p:spPr>
        <p:txBody>
          <a:bodyPr>
            <a:normAutofit/>
          </a:bodyPr>
          <a:lstStyle/>
          <a:p>
            <a:pPr>
              <a:lnSpc>
                <a:spcPct val="100000"/>
              </a:lnSpc>
              <a:spcBef>
                <a:spcPts val="600"/>
              </a:spcBef>
              <a:buFont typeface="Wingdings" panose="05000000000000000000" pitchFamily="2" charset="2"/>
              <a:buChar char="§"/>
            </a:pPr>
            <a:r>
              <a:rPr lang="en-GB" sz="2400" dirty="0"/>
              <a:t>Older customers and socioeconomically disadvantaged groups may lack access, digital literacy, or trust in the systems</a:t>
            </a:r>
          </a:p>
          <a:p>
            <a:pPr>
              <a:lnSpc>
                <a:spcPct val="100000"/>
              </a:lnSpc>
              <a:spcBef>
                <a:spcPts val="600"/>
              </a:spcBef>
              <a:buFont typeface="Wingdings" panose="05000000000000000000" pitchFamily="2" charset="2"/>
              <a:buChar char="§"/>
            </a:pPr>
            <a:r>
              <a:rPr lang="en-GB" sz="2400" dirty="0"/>
              <a:t>The food service operator must reflect on the customer base, to build a technology usage as part of the guest interaction which will be embraced and not become a barrier to customer engagement</a:t>
            </a:r>
          </a:p>
          <a:p>
            <a:pPr>
              <a:lnSpc>
                <a:spcPct val="100000"/>
              </a:lnSpc>
              <a:spcBef>
                <a:spcPts val="600"/>
              </a:spcBef>
              <a:buFont typeface="Wingdings" panose="05000000000000000000" pitchFamily="2" charset="2"/>
              <a:buChar char="§"/>
            </a:pPr>
            <a:r>
              <a:rPr lang="en-GB" sz="2400" dirty="0"/>
              <a:t>Access inequality is not limited to age or income</a:t>
            </a:r>
          </a:p>
          <a:p>
            <a:pPr>
              <a:lnSpc>
                <a:spcPct val="100000"/>
              </a:lnSpc>
              <a:spcBef>
                <a:spcPts val="600"/>
              </a:spcBef>
              <a:buFont typeface="Wingdings" panose="05000000000000000000" pitchFamily="2" charset="2"/>
              <a:buChar char="§"/>
            </a:pPr>
            <a:r>
              <a:rPr lang="en-GB" sz="2400" dirty="0"/>
              <a:t>Rural and remote areas often suffer from unreliable connectivity and poor digital infrastructure</a:t>
            </a:r>
          </a:p>
          <a:p>
            <a:pPr>
              <a:lnSpc>
                <a:spcPct val="100000"/>
              </a:lnSpc>
              <a:spcBef>
                <a:spcPts val="600"/>
              </a:spcBef>
              <a:buFont typeface="Wingdings" panose="05000000000000000000" pitchFamily="2" charset="2"/>
              <a:buChar char="§"/>
            </a:pPr>
            <a:r>
              <a:rPr lang="en-GB" sz="2400" dirty="0"/>
              <a:t>Certain disabilities may also hinder equitable access if technology is not inclusively designed</a:t>
            </a:r>
          </a:p>
          <a:p>
            <a:endParaRPr lang="en-GB" b="1" dirty="0"/>
          </a:p>
        </p:txBody>
      </p:sp>
      <p:sp>
        <p:nvSpPr>
          <p:cNvPr id="4" name="Footer Placeholder 3">
            <a:extLst>
              <a:ext uri="{FF2B5EF4-FFF2-40B4-BE49-F238E27FC236}">
                <a16:creationId xmlns:a16="http://schemas.microsoft.com/office/drawing/2014/main" id="{06A7E960-4F59-BAAC-379F-034968E7AF3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76797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FA636-4D8F-D49E-E651-35B997B9C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6AC03-8CE9-7E28-3E8E-52B8C8E11160}"/>
              </a:ext>
            </a:extLst>
          </p:cNvPr>
          <p:cNvSpPr>
            <a:spLocks noGrp="1"/>
          </p:cNvSpPr>
          <p:nvPr>
            <p:ph type="title"/>
          </p:nvPr>
        </p:nvSpPr>
        <p:spPr/>
        <p:txBody>
          <a:bodyPr/>
          <a:lstStyle/>
          <a:p>
            <a:r>
              <a:rPr lang="en-GB" dirty="0"/>
              <a:t>Digital Divides </a:t>
            </a:r>
            <a:r>
              <a:rPr lang="en-GB" sz="2000" dirty="0"/>
              <a:t>(cont’d) </a:t>
            </a:r>
          </a:p>
        </p:txBody>
      </p:sp>
      <p:sp>
        <p:nvSpPr>
          <p:cNvPr id="3" name="Content Placeholder 2">
            <a:extLst>
              <a:ext uri="{FF2B5EF4-FFF2-40B4-BE49-F238E27FC236}">
                <a16:creationId xmlns:a16="http://schemas.microsoft.com/office/drawing/2014/main" id="{424C9B5D-99E8-3CB0-E8A3-DB39087F97C8}"/>
              </a:ext>
            </a:extLst>
          </p:cNvPr>
          <p:cNvSpPr>
            <a:spLocks noGrp="1"/>
          </p:cNvSpPr>
          <p:nvPr>
            <p:ph idx="1"/>
          </p:nvPr>
        </p:nvSpPr>
        <p:spPr>
          <a:xfrm>
            <a:off x="838200" y="1825625"/>
            <a:ext cx="9202093" cy="4351338"/>
          </a:xfrm>
        </p:spPr>
        <p:txBody>
          <a:bodyPr>
            <a:normAutofit/>
          </a:bodyPr>
          <a:lstStyle/>
          <a:p>
            <a:pPr>
              <a:buFont typeface="Wingdings" panose="05000000000000000000" pitchFamily="2" charset="2"/>
              <a:buChar char="§"/>
            </a:pPr>
            <a:r>
              <a:rPr lang="en-GB" sz="2400" dirty="0"/>
              <a:t>An inclusive food service environment ensures equitable access for all customer demographics, regardless of age, ability, or economic background</a:t>
            </a:r>
          </a:p>
          <a:p>
            <a:pPr>
              <a:buFont typeface="Wingdings" panose="05000000000000000000" pitchFamily="2" charset="2"/>
              <a:buChar char="§"/>
            </a:pPr>
            <a:r>
              <a:rPr lang="en-GB" sz="2400" dirty="0"/>
              <a:t>Technology should enhance not restrict customer experiences</a:t>
            </a:r>
          </a:p>
          <a:p>
            <a:pPr>
              <a:buFont typeface="Wingdings" panose="05000000000000000000" pitchFamily="2" charset="2"/>
              <a:buChar char="§"/>
            </a:pPr>
            <a:r>
              <a:rPr lang="en-GB" sz="2400" dirty="0"/>
              <a:t>Food businesses need to ensure that they can be fully inclusive organisations though:</a:t>
            </a:r>
          </a:p>
          <a:p>
            <a:pPr lvl="1">
              <a:buFont typeface="Wingdings" panose="05000000000000000000" pitchFamily="2" charset="2"/>
              <a:buChar char="§"/>
            </a:pPr>
            <a:r>
              <a:rPr lang="en-GB" b="1" dirty="0"/>
              <a:t>Alternative Service Channels</a:t>
            </a:r>
          </a:p>
          <a:p>
            <a:pPr lvl="1">
              <a:buFont typeface="Wingdings" panose="05000000000000000000" pitchFamily="2" charset="2"/>
              <a:buChar char="§"/>
            </a:pPr>
            <a:r>
              <a:rPr lang="en-GB" b="1" dirty="0"/>
              <a:t>Accessible Design</a:t>
            </a:r>
          </a:p>
          <a:p>
            <a:pPr lvl="1">
              <a:buFont typeface="Wingdings" panose="05000000000000000000" pitchFamily="2" charset="2"/>
              <a:buChar char="§"/>
            </a:pPr>
            <a:r>
              <a:rPr lang="en-GB" b="1" dirty="0"/>
              <a:t>Human Support</a:t>
            </a:r>
          </a:p>
        </p:txBody>
      </p:sp>
      <p:sp>
        <p:nvSpPr>
          <p:cNvPr id="4" name="Footer Placeholder 3">
            <a:extLst>
              <a:ext uri="{FF2B5EF4-FFF2-40B4-BE49-F238E27FC236}">
                <a16:creationId xmlns:a16="http://schemas.microsoft.com/office/drawing/2014/main" id="{C9685EA0-861B-0FEE-AE8E-C2B5AF981A4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855703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8A59-513D-D743-4423-98298DB01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00712-88F0-566A-B179-E0932F01116E}"/>
              </a:ext>
            </a:extLst>
          </p:cNvPr>
          <p:cNvSpPr>
            <a:spLocks noGrp="1"/>
          </p:cNvSpPr>
          <p:nvPr>
            <p:ph type="title"/>
          </p:nvPr>
        </p:nvSpPr>
        <p:spPr/>
        <p:txBody>
          <a:bodyPr/>
          <a:lstStyle/>
          <a:p>
            <a:r>
              <a:rPr lang="en-GB" dirty="0"/>
              <a:t>Digital natives vs marginalised groups</a:t>
            </a:r>
          </a:p>
        </p:txBody>
      </p:sp>
      <p:sp>
        <p:nvSpPr>
          <p:cNvPr id="3" name="Content Placeholder 2">
            <a:extLst>
              <a:ext uri="{FF2B5EF4-FFF2-40B4-BE49-F238E27FC236}">
                <a16:creationId xmlns:a16="http://schemas.microsoft.com/office/drawing/2014/main" id="{D78904E9-3A95-E3A3-8489-C898224E9DAC}"/>
              </a:ext>
            </a:extLst>
          </p:cNvPr>
          <p:cNvSpPr>
            <a:spLocks noGrp="1"/>
          </p:cNvSpPr>
          <p:nvPr>
            <p:ph idx="1"/>
          </p:nvPr>
        </p:nvSpPr>
        <p:spPr>
          <a:xfrm>
            <a:off x="838200" y="1825625"/>
            <a:ext cx="9735414" cy="4351338"/>
          </a:xfrm>
        </p:spPr>
        <p:txBody>
          <a:bodyPr>
            <a:normAutofit/>
          </a:bodyPr>
          <a:lstStyle/>
          <a:p>
            <a:pPr>
              <a:buFont typeface="Wingdings" panose="05000000000000000000" pitchFamily="2" charset="2"/>
              <a:buChar char="§"/>
            </a:pPr>
            <a:r>
              <a:rPr lang="en-GB" sz="2400" dirty="0"/>
              <a:t>Digital natives are accustomed to technology integrated experiences and often drive demand for innovation</a:t>
            </a:r>
          </a:p>
          <a:p>
            <a:pPr>
              <a:buFont typeface="Wingdings" panose="05000000000000000000" pitchFamily="2" charset="2"/>
              <a:buChar char="§"/>
            </a:pPr>
            <a:r>
              <a:rPr lang="en-GB" sz="2400" dirty="0"/>
              <a:t>The industry risks excluding digitally hesitant or marginalised groups if traditional service options are removed</a:t>
            </a:r>
          </a:p>
          <a:p>
            <a:pPr>
              <a:buFont typeface="Wingdings" panose="05000000000000000000" pitchFamily="2" charset="2"/>
              <a:buChar char="§"/>
            </a:pPr>
            <a:r>
              <a:rPr lang="en-GB" sz="2400" dirty="0"/>
              <a:t>Strategies to support marginalised groups can be:</a:t>
            </a:r>
          </a:p>
          <a:p>
            <a:pPr lvl="1">
              <a:buFont typeface="Wingdings" panose="05000000000000000000" pitchFamily="2" charset="2"/>
              <a:buChar char="§"/>
            </a:pPr>
            <a:r>
              <a:rPr lang="en-GB" dirty="0"/>
              <a:t>Retaining analogue service options</a:t>
            </a:r>
          </a:p>
          <a:p>
            <a:pPr lvl="1">
              <a:buFont typeface="Wingdings" panose="05000000000000000000" pitchFamily="2" charset="2"/>
              <a:buChar char="§"/>
            </a:pPr>
            <a:r>
              <a:rPr lang="en-GB" dirty="0"/>
              <a:t>Providing digital literacy workshops</a:t>
            </a:r>
          </a:p>
          <a:p>
            <a:pPr lvl="1">
              <a:buFont typeface="Wingdings" panose="05000000000000000000" pitchFamily="2" charset="2"/>
              <a:buChar char="§"/>
            </a:pPr>
            <a:r>
              <a:rPr lang="en-GB" dirty="0"/>
              <a:t>Partnering with community outreach initiatives</a:t>
            </a:r>
          </a:p>
          <a:p>
            <a:pPr lvl="1">
              <a:buFont typeface="Wingdings" panose="05000000000000000000" pitchFamily="2" charset="2"/>
              <a:buChar char="§"/>
            </a:pPr>
            <a:r>
              <a:rPr lang="en-GB" dirty="0"/>
              <a:t>Ensuring pricing parity between digital and in-person services</a:t>
            </a:r>
          </a:p>
        </p:txBody>
      </p:sp>
      <p:sp>
        <p:nvSpPr>
          <p:cNvPr id="4" name="Footer Placeholder 3">
            <a:extLst>
              <a:ext uri="{FF2B5EF4-FFF2-40B4-BE49-F238E27FC236}">
                <a16:creationId xmlns:a16="http://schemas.microsoft.com/office/drawing/2014/main" id="{E9A58F9A-9023-FDAE-B365-1459CFB1EE3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852509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33604-F773-CAA9-6514-E05400BB7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482961-26AB-A31E-9462-CE0030C395F7}"/>
              </a:ext>
            </a:extLst>
          </p:cNvPr>
          <p:cNvSpPr>
            <a:spLocks noGrp="1"/>
          </p:cNvSpPr>
          <p:nvPr>
            <p:ph type="title"/>
          </p:nvPr>
        </p:nvSpPr>
        <p:spPr/>
        <p:txBody>
          <a:bodyPr/>
          <a:lstStyle/>
          <a:p>
            <a:r>
              <a:rPr lang="en-GB" dirty="0"/>
              <a:t>Data protection and privacy</a:t>
            </a:r>
          </a:p>
        </p:txBody>
      </p:sp>
      <p:sp>
        <p:nvSpPr>
          <p:cNvPr id="3" name="Content Placeholder 2">
            <a:extLst>
              <a:ext uri="{FF2B5EF4-FFF2-40B4-BE49-F238E27FC236}">
                <a16:creationId xmlns:a16="http://schemas.microsoft.com/office/drawing/2014/main" id="{EDF2EAA4-62DF-993A-7303-635BB4B80801}"/>
              </a:ext>
            </a:extLst>
          </p:cNvPr>
          <p:cNvSpPr>
            <a:spLocks noGrp="1"/>
          </p:cNvSpPr>
          <p:nvPr>
            <p:ph idx="1"/>
          </p:nvPr>
        </p:nvSpPr>
        <p:spPr>
          <a:xfrm>
            <a:off x="838200" y="1825625"/>
            <a:ext cx="9564232" cy="4351338"/>
          </a:xfrm>
        </p:spPr>
        <p:txBody>
          <a:bodyPr>
            <a:normAutofit/>
          </a:bodyPr>
          <a:lstStyle/>
          <a:p>
            <a:pPr>
              <a:buFont typeface="Wingdings" panose="05000000000000000000" pitchFamily="2" charset="2"/>
              <a:buChar char="§"/>
            </a:pPr>
            <a:r>
              <a:rPr lang="en-GB" sz="2400" dirty="0"/>
              <a:t>As food service operations increasingly rely on data analytics to enhance the customer experience, data privacy has become a critical concern</a:t>
            </a:r>
          </a:p>
          <a:p>
            <a:pPr>
              <a:buFont typeface="Wingdings" panose="05000000000000000000" pitchFamily="2" charset="2"/>
              <a:buChar char="§"/>
            </a:pPr>
            <a:r>
              <a:rPr lang="en-GB" sz="2400" dirty="0"/>
              <a:t>Restaurants collect large amounts of customer data, from payment information to personal preferences</a:t>
            </a:r>
          </a:p>
          <a:p>
            <a:pPr>
              <a:buFont typeface="Wingdings" panose="05000000000000000000" pitchFamily="2" charset="2"/>
              <a:buChar char="§"/>
            </a:pPr>
            <a:r>
              <a:rPr lang="en-GB" sz="2400" dirty="0"/>
              <a:t>Responsibility to ensure that this data is protected from breaches or misuse.</a:t>
            </a:r>
          </a:p>
          <a:p>
            <a:pPr lvl="1">
              <a:buFont typeface="Wingdings" panose="05000000000000000000" pitchFamily="2" charset="2"/>
              <a:buChar char="§"/>
            </a:pPr>
            <a:r>
              <a:rPr lang="en-GB" b="1" dirty="0"/>
              <a:t>Data protection practices</a:t>
            </a:r>
          </a:p>
          <a:p>
            <a:pPr lvl="1">
              <a:buFont typeface="Wingdings" panose="05000000000000000000" pitchFamily="2" charset="2"/>
              <a:buChar char="§"/>
            </a:pPr>
            <a:r>
              <a:rPr lang="en-GB" b="1" dirty="0"/>
              <a:t>Customer trust</a:t>
            </a:r>
          </a:p>
          <a:p>
            <a:pPr lvl="1">
              <a:buFont typeface="Wingdings" panose="05000000000000000000" pitchFamily="2" charset="2"/>
              <a:buChar char="§"/>
            </a:pPr>
            <a:r>
              <a:rPr lang="en-GB" b="1" dirty="0"/>
              <a:t>Data privacy</a:t>
            </a:r>
          </a:p>
        </p:txBody>
      </p:sp>
      <p:sp>
        <p:nvSpPr>
          <p:cNvPr id="4" name="Footer Placeholder 3">
            <a:extLst>
              <a:ext uri="{FF2B5EF4-FFF2-40B4-BE49-F238E27FC236}">
                <a16:creationId xmlns:a16="http://schemas.microsoft.com/office/drawing/2014/main" id="{05AB3167-5377-83DB-D0AB-B30EDFCAB25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25723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F98FE-DFE2-C8AF-28D9-1A6C19561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38E46-ACC9-6C4C-D281-37EA83293AE0}"/>
              </a:ext>
            </a:extLst>
          </p:cNvPr>
          <p:cNvSpPr>
            <a:spLocks noGrp="1"/>
          </p:cNvSpPr>
          <p:nvPr>
            <p:ph type="title"/>
          </p:nvPr>
        </p:nvSpPr>
        <p:spPr>
          <a:xfrm>
            <a:off x="600501" y="365125"/>
            <a:ext cx="9465129" cy="1325563"/>
          </a:xfrm>
        </p:spPr>
        <p:txBody>
          <a:bodyPr/>
          <a:lstStyle/>
          <a:p>
            <a:r>
              <a:rPr lang="en-GB" dirty="0"/>
              <a:t>Social and cultural impacts of technological integration</a:t>
            </a:r>
          </a:p>
        </p:txBody>
      </p:sp>
      <p:sp>
        <p:nvSpPr>
          <p:cNvPr id="3" name="Content Placeholder 2">
            <a:extLst>
              <a:ext uri="{FF2B5EF4-FFF2-40B4-BE49-F238E27FC236}">
                <a16:creationId xmlns:a16="http://schemas.microsoft.com/office/drawing/2014/main" id="{F9FE9D51-C465-E00F-C042-3FCF9BF78730}"/>
              </a:ext>
            </a:extLst>
          </p:cNvPr>
          <p:cNvSpPr>
            <a:spLocks noGrp="1"/>
          </p:cNvSpPr>
          <p:nvPr>
            <p:ph idx="1"/>
          </p:nvPr>
        </p:nvSpPr>
        <p:spPr>
          <a:xfrm>
            <a:off x="631371" y="1836737"/>
            <a:ext cx="9781871" cy="4351338"/>
          </a:xfrm>
        </p:spPr>
        <p:txBody>
          <a:bodyPr>
            <a:normAutofit fontScale="85000" lnSpcReduction="20000"/>
          </a:bodyPr>
          <a:lstStyle/>
          <a:p>
            <a:pPr>
              <a:buFont typeface="Wingdings" panose="05000000000000000000" pitchFamily="2" charset="2"/>
              <a:buChar char="§"/>
            </a:pPr>
            <a:r>
              <a:rPr lang="en-GB" dirty="0"/>
              <a:t>The rapid advancement of technology has significantly influenced and changed consumer behaviour and expectations for culinary and food service operations</a:t>
            </a:r>
          </a:p>
          <a:p>
            <a:pPr>
              <a:buFont typeface="Wingdings" panose="05000000000000000000" pitchFamily="2" charset="2"/>
              <a:buChar char="§"/>
            </a:pPr>
            <a:r>
              <a:rPr lang="en-GB" dirty="0"/>
              <a:t>The social and cultural shifts have reshaped how customers engage with food services</a:t>
            </a:r>
          </a:p>
          <a:p>
            <a:pPr>
              <a:buFont typeface="Wingdings" panose="05000000000000000000" pitchFamily="2" charset="2"/>
              <a:buChar char="§"/>
            </a:pPr>
            <a:r>
              <a:rPr lang="en-GB" dirty="0"/>
              <a:t>Greater convenience, personalisation, transparency, and requiring ethical responsibility from businesses</a:t>
            </a:r>
          </a:p>
          <a:p>
            <a:pPr>
              <a:buFont typeface="Wingdings" panose="05000000000000000000" pitchFamily="2" charset="2"/>
              <a:buChar char="§"/>
            </a:pPr>
            <a:r>
              <a:rPr lang="en-GB" dirty="0"/>
              <a:t>Understanding different cultures and societies, addressing their norms, values, beliefs is beneficial to developing new markets and extending others</a:t>
            </a:r>
          </a:p>
          <a:p>
            <a:pPr>
              <a:buFont typeface="Wingdings" panose="05000000000000000000" pitchFamily="2" charset="2"/>
              <a:buChar char="§"/>
            </a:pPr>
            <a:r>
              <a:rPr lang="en-GB" dirty="0"/>
              <a:t>The rapid development into Industry 5.0 and the future of 6.0 has caused businesses to rethink their offer and business plans</a:t>
            </a:r>
          </a:p>
          <a:p>
            <a:pPr>
              <a:buFont typeface="Wingdings" panose="05000000000000000000" pitchFamily="2" charset="2"/>
              <a:buChar char="§"/>
            </a:pPr>
            <a:r>
              <a:rPr lang="en-GB" dirty="0"/>
              <a:t>The development of technology is driving further towards a cashless society and increased interaction through smart technology</a:t>
            </a:r>
          </a:p>
        </p:txBody>
      </p:sp>
      <p:sp>
        <p:nvSpPr>
          <p:cNvPr id="4" name="Footer Placeholder 3">
            <a:extLst>
              <a:ext uri="{FF2B5EF4-FFF2-40B4-BE49-F238E27FC236}">
                <a16:creationId xmlns:a16="http://schemas.microsoft.com/office/drawing/2014/main" id="{0B13148C-0728-E0E8-E276-966BAB2F2B3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50684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B152-8D07-BBA6-7735-7387A11F2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FC0052-F230-CC63-8A56-3904A0C1970C}"/>
              </a:ext>
            </a:extLst>
          </p:cNvPr>
          <p:cNvSpPr>
            <a:spLocks noGrp="1"/>
          </p:cNvSpPr>
          <p:nvPr>
            <p:ph type="title"/>
          </p:nvPr>
        </p:nvSpPr>
        <p:spPr/>
        <p:txBody>
          <a:bodyPr/>
          <a:lstStyle/>
          <a:p>
            <a:r>
              <a:rPr lang="en-GB" dirty="0"/>
              <a:t>Ethical and social responsibility</a:t>
            </a:r>
          </a:p>
        </p:txBody>
      </p:sp>
      <p:sp>
        <p:nvSpPr>
          <p:cNvPr id="3" name="Content Placeholder 2">
            <a:extLst>
              <a:ext uri="{FF2B5EF4-FFF2-40B4-BE49-F238E27FC236}">
                <a16:creationId xmlns:a16="http://schemas.microsoft.com/office/drawing/2014/main" id="{A19EB2D4-FC10-707F-23E9-5E5FB6538547}"/>
              </a:ext>
            </a:extLst>
          </p:cNvPr>
          <p:cNvSpPr>
            <a:spLocks noGrp="1"/>
          </p:cNvSpPr>
          <p:nvPr>
            <p:ph idx="1"/>
          </p:nvPr>
        </p:nvSpPr>
        <p:spPr>
          <a:xfrm>
            <a:off x="838200" y="1690688"/>
            <a:ext cx="9506803" cy="4756377"/>
          </a:xfrm>
        </p:spPr>
        <p:txBody>
          <a:bodyPr>
            <a:normAutofit/>
          </a:bodyPr>
          <a:lstStyle/>
          <a:p>
            <a:pPr>
              <a:buFont typeface="Wingdings" panose="05000000000000000000" pitchFamily="2" charset="2"/>
              <a:buChar char="§"/>
            </a:pPr>
            <a:r>
              <a:rPr lang="en-GB" sz="2400" dirty="0"/>
              <a:t>Modern consumers are increasingly conscious of the ethical and social impact of their purchasing decisions</a:t>
            </a:r>
          </a:p>
          <a:p>
            <a:pPr>
              <a:buFont typeface="Wingdings" panose="05000000000000000000" pitchFamily="2" charset="2"/>
              <a:buChar char="§"/>
            </a:pPr>
            <a:r>
              <a:rPr lang="en-GB" sz="2400" dirty="0"/>
              <a:t>Companies that embrace sustainable practices, fair trade, and corporate social responsibility can gain a competitive advantage</a:t>
            </a:r>
          </a:p>
          <a:p>
            <a:pPr>
              <a:buFont typeface="Wingdings" panose="05000000000000000000" pitchFamily="2" charset="2"/>
              <a:buChar char="§"/>
            </a:pPr>
            <a:r>
              <a:rPr lang="en-GB" sz="2400" dirty="0"/>
              <a:t>Customers generally expect brands to contribute positively to society whether through environmental initiatives, diversity and inclusion efforts, or fair labour practices</a:t>
            </a:r>
          </a:p>
          <a:p>
            <a:pPr>
              <a:buFont typeface="Wingdings" panose="05000000000000000000" pitchFamily="2" charset="2"/>
              <a:buChar char="§"/>
            </a:pPr>
            <a:r>
              <a:rPr lang="en-GB" sz="2400" dirty="0"/>
              <a:t>Businesses that fail to meet these expectations may face reputational risks and diminished consumer trust</a:t>
            </a:r>
          </a:p>
        </p:txBody>
      </p:sp>
      <p:sp>
        <p:nvSpPr>
          <p:cNvPr id="4" name="Footer Placeholder 3">
            <a:extLst>
              <a:ext uri="{FF2B5EF4-FFF2-40B4-BE49-F238E27FC236}">
                <a16:creationId xmlns:a16="http://schemas.microsoft.com/office/drawing/2014/main" id="{ADA66CAC-1DCC-0E28-54FD-30FA29BA040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443221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94FEC-EBBA-632D-BDB6-B92163F07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48224-91F6-3971-6208-2BCA8543C7C0}"/>
              </a:ext>
            </a:extLst>
          </p:cNvPr>
          <p:cNvSpPr>
            <a:spLocks noGrp="1"/>
          </p:cNvSpPr>
          <p:nvPr>
            <p:ph type="title"/>
          </p:nvPr>
        </p:nvSpPr>
        <p:spPr/>
        <p:txBody>
          <a:bodyPr/>
          <a:lstStyle/>
          <a:p>
            <a:r>
              <a:rPr lang="en-GB" dirty="0"/>
              <a:t>Food service operations face ethical challenges from technology adoption</a:t>
            </a:r>
          </a:p>
        </p:txBody>
      </p:sp>
      <p:sp>
        <p:nvSpPr>
          <p:cNvPr id="3" name="Content Placeholder 2">
            <a:extLst>
              <a:ext uri="{FF2B5EF4-FFF2-40B4-BE49-F238E27FC236}">
                <a16:creationId xmlns:a16="http://schemas.microsoft.com/office/drawing/2014/main" id="{BF5011DF-3331-6427-9403-371F1BB3B4ED}"/>
              </a:ext>
            </a:extLst>
          </p:cNvPr>
          <p:cNvSpPr>
            <a:spLocks noGrp="1"/>
          </p:cNvSpPr>
          <p:nvPr>
            <p:ph idx="1"/>
          </p:nvPr>
        </p:nvSpPr>
        <p:spPr>
          <a:xfrm>
            <a:off x="838200" y="1825625"/>
            <a:ext cx="9399814" cy="4896510"/>
          </a:xfrm>
        </p:spPr>
        <p:txBody>
          <a:bodyPr>
            <a:normAutofit/>
          </a:bodyPr>
          <a:lstStyle/>
          <a:p>
            <a:pPr marL="0" indent="0" algn="l">
              <a:buNone/>
            </a:pPr>
            <a:r>
              <a:rPr lang="en-GB" sz="2400" b="1" i="0" u="none" strike="noStrike" baseline="0" dirty="0"/>
              <a:t>Challenges include:</a:t>
            </a:r>
          </a:p>
          <a:p>
            <a:pPr algn="l">
              <a:buFont typeface="Wingdings" panose="05000000000000000000" pitchFamily="2" charset="2"/>
              <a:buChar char="§"/>
            </a:pPr>
            <a:r>
              <a:rPr lang="en-GB" sz="2400" b="0" i="0" u="none" strike="noStrike" baseline="0" dirty="0"/>
              <a:t>Job displacement, as automation may replace human workers. Ethical employers should provide retraining or redeployment options</a:t>
            </a:r>
          </a:p>
          <a:p>
            <a:pPr algn="l">
              <a:buFont typeface="Wingdings" panose="05000000000000000000" pitchFamily="2" charset="2"/>
              <a:buChar char="§"/>
            </a:pPr>
            <a:r>
              <a:rPr lang="en-GB" sz="2400" b="0" i="0" u="none" strike="noStrike" baseline="0" dirty="0"/>
              <a:t>AI bias – algorithms can unintentionally discriminate based on ethnicity, gender, or location. Rigorous audits and ethical oversight are essential</a:t>
            </a:r>
          </a:p>
          <a:p>
            <a:pPr algn="l">
              <a:buFont typeface="Wingdings" panose="05000000000000000000" pitchFamily="2" charset="2"/>
              <a:buChar char="§"/>
            </a:pPr>
            <a:r>
              <a:rPr lang="en-GB" sz="2400" b="0" i="0" u="none" strike="noStrike" baseline="0" dirty="0"/>
              <a:t>Privacy – excessive customer surveillance (via CCTV analytics or data profiling) can breach ethical norms</a:t>
            </a:r>
          </a:p>
          <a:p>
            <a:pPr algn="l">
              <a:buFont typeface="Wingdings" panose="05000000000000000000" pitchFamily="2" charset="2"/>
              <a:buChar char="§"/>
            </a:pPr>
            <a:r>
              <a:rPr lang="en-GB" sz="2400" b="0" i="0" u="none" strike="noStrike" baseline="0" dirty="0"/>
              <a:t>Employee wellbeing and roles</a:t>
            </a:r>
          </a:p>
          <a:p>
            <a:pPr algn="l">
              <a:buFont typeface="Wingdings" panose="05000000000000000000" pitchFamily="2" charset="2"/>
              <a:buChar char="§"/>
            </a:pPr>
            <a:r>
              <a:rPr lang="en-GB" sz="2400" b="0" i="0" u="none" strike="noStrike" baseline="0" dirty="0"/>
              <a:t>Fair, inclusive access for customers</a:t>
            </a:r>
          </a:p>
          <a:p>
            <a:pPr algn="l">
              <a:buFont typeface="Wingdings" panose="05000000000000000000" pitchFamily="2" charset="2"/>
              <a:buChar char="§"/>
            </a:pPr>
            <a:r>
              <a:rPr lang="en-GB" sz="2400" b="0" i="0" u="none" strike="noStrike" baseline="0" dirty="0"/>
              <a:t>Transparent data use</a:t>
            </a:r>
          </a:p>
          <a:p>
            <a:pPr algn="l"/>
            <a:endParaRPr lang="en-GB" sz="2800" b="0" i="0" u="none" strike="noStrike" baseline="0" dirty="0"/>
          </a:p>
        </p:txBody>
      </p:sp>
      <p:sp>
        <p:nvSpPr>
          <p:cNvPr id="4" name="Footer Placeholder 3">
            <a:extLst>
              <a:ext uri="{FF2B5EF4-FFF2-40B4-BE49-F238E27FC236}">
                <a16:creationId xmlns:a16="http://schemas.microsoft.com/office/drawing/2014/main" id="{0BC3635D-591C-051F-2337-A8CC4CDF257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39384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8B84D-C946-2376-4627-DA71402BFF82}"/>
              </a:ext>
            </a:extLst>
          </p:cNvPr>
          <p:cNvSpPr>
            <a:spLocks noGrp="1"/>
          </p:cNvSpPr>
          <p:nvPr>
            <p:ph type="title"/>
          </p:nvPr>
        </p:nvSpPr>
        <p:spPr/>
        <p:txBody>
          <a:bodyPr>
            <a:normAutofit/>
          </a:bodyPr>
          <a:lstStyle/>
          <a:p>
            <a:r>
              <a:rPr kumimoji="0" lang="en-GB" b="0" i="0" u="none" strike="noStrike" kern="1200" cap="none" spc="0" normalizeH="0" baseline="0" noProof="0" dirty="0">
                <a:ln>
                  <a:noFill/>
                </a:ln>
                <a:effectLst/>
                <a:uLnTx/>
                <a:uFillTx/>
                <a:ea typeface="+mn-ea"/>
                <a:cs typeface="+mn-cs"/>
              </a:rPr>
              <a:t>Framework for ethical decisions</a:t>
            </a:r>
            <a:endParaRPr lang="en-GB" dirty="0"/>
          </a:p>
        </p:txBody>
      </p:sp>
      <p:sp>
        <p:nvSpPr>
          <p:cNvPr id="3" name="Content Placeholder 2">
            <a:extLst>
              <a:ext uri="{FF2B5EF4-FFF2-40B4-BE49-F238E27FC236}">
                <a16:creationId xmlns:a16="http://schemas.microsoft.com/office/drawing/2014/main" id="{E653ED9B-CC17-27F5-9C71-62283EF5BE23}"/>
              </a:ext>
            </a:extLst>
          </p:cNvPr>
          <p:cNvSpPr>
            <a:spLocks noGrp="1"/>
          </p:cNvSpPr>
          <p:nvPr>
            <p:ph idx="1"/>
          </p:nvPr>
        </p:nvSpPr>
        <p:spPr/>
        <p:txBody>
          <a:bodyPr/>
          <a:lstStyle/>
          <a:p>
            <a:pPr>
              <a:buFont typeface="Wingdings" panose="05000000000000000000" pitchFamily="2" charset="2"/>
              <a:buChar char="§"/>
            </a:pPr>
            <a:r>
              <a:rPr lang="en-GB" sz="2400" dirty="0"/>
              <a:t>Identify affected stakeholders</a:t>
            </a:r>
          </a:p>
          <a:p>
            <a:pPr>
              <a:buFont typeface="Wingdings" panose="05000000000000000000" pitchFamily="2" charset="2"/>
              <a:buChar char="§"/>
            </a:pPr>
            <a:r>
              <a:rPr lang="en-GB" sz="2400" dirty="0"/>
              <a:t>Evaluate consequences</a:t>
            </a:r>
          </a:p>
          <a:p>
            <a:pPr>
              <a:buFont typeface="Wingdings" panose="05000000000000000000" pitchFamily="2" charset="2"/>
              <a:buChar char="§"/>
            </a:pPr>
            <a:r>
              <a:rPr lang="en-GB" sz="2400" dirty="0"/>
              <a:t>Check legal compliance</a:t>
            </a:r>
          </a:p>
          <a:p>
            <a:pPr>
              <a:buFont typeface="Wingdings" panose="05000000000000000000" pitchFamily="2" charset="2"/>
              <a:buChar char="§"/>
            </a:pPr>
            <a:r>
              <a:rPr lang="en-GB" sz="2400" dirty="0"/>
              <a:t>Consider public perception</a:t>
            </a:r>
          </a:p>
          <a:p>
            <a:pPr>
              <a:buFont typeface="Wingdings" panose="05000000000000000000" pitchFamily="2" charset="2"/>
              <a:buChar char="§"/>
            </a:pPr>
            <a:r>
              <a:rPr lang="en-GB" sz="2400" dirty="0"/>
              <a:t>Justify decisions transparently</a:t>
            </a:r>
          </a:p>
          <a:p>
            <a:endParaRPr lang="en-GB" dirty="0"/>
          </a:p>
        </p:txBody>
      </p:sp>
      <p:sp>
        <p:nvSpPr>
          <p:cNvPr id="4" name="Footer Placeholder 3">
            <a:extLst>
              <a:ext uri="{FF2B5EF4-FFF2-40B4-BE49-F238E27FC236}">
                <a16:creationId xmlns:a16="http://schemas.microsoft.com/office/drawing/2014/main" id="{5A330B96-ACBA-A4E7-8883-33F415959E9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0994822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7337E-880E-3AFB-71B5-5A522FE1B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FFD93-923F-0A1A-1F11-2E24C19F1722}"/>
              </a:ext>
            </a:extLst>
          </p:cNvPr>
          <p:cNvSpPr>
            <a:spLocks noGrp="1"/>
          </p:cNvSpPr>
          <p:nvPr>
            <p:ph type="title"/>
          </p:nvPr>
        </p:nvSpPr>
        <p:spPr/>
        <p:txBody>
          <a:bodyPr/>
          <a:lstStyle/>
          <a:p>
            <a:r>
              <a:rPr lang="en-GB" dirty="0"/>
              <a:t>Regulatory compliance</a:t>
            </a:r>
          </a:p>
        </p:txBody>
      </p:sp>
      <p:sp>
        <p:nvSpPr>
          <p:cNvPr id="3" name="Content Placeholder 2">
            <a:extLst>
              <a:ext uri="{FF2B5EF4-FFF2-40B4-BE49-F238E27FC236}">
                <a16:creationId xmlns:a16="http://schemas.microsoft.com/office/drawing/2014/main" id="{8F98F071-9368-0438-5493-9107F56C51C5}"/>
              </a:ext>
            </a:extLst>
          </p:cNvPr>
          <p:cNvSpPr>
            <a:spLocks noGrp="1"/>
          </p:cNvSpPr>
          <p:nvPr>
            <p:ph idx="1"/>
          </p:nvPr>
        </p:nvSpPr>
        <p:spPr>
          <a:xfrm>
            <a:off x="838200" y="1825625"/>
            <a:ext cx="9105900" cy="4351338"/>
          </a:xfrm>
        </p:spPr>
        <p:txBody>
          <a:bodyPr>
            <a:normAutofit/>
          </a:bodyPr>
          <a:lstStyle/>
          <a:p>
            <a:pPr>
              <a:buFont typeface="Wingdings" panose="05000000000000000000" pitchFamily="2" charset="2"/>
              <a:buChar char="§"/>
            </a:pPr>
            <a:r>
              <a:rPr lang="en-GB" sz="2400" b="0" i="0" u="none" strike="noStrike" baseline="0" dirty="0"/>
              <a:t>The rapid pace of technological integration in food service means that restaurants must navigate a complex regulatory environment</a:t>
            </a:r>
            <a:r>
              <a:rPr lang="en-GB" sz="2400" dirty="0"/>
              <a:t> adhering to:</a:t>
            </a:r>
          </a:p>
          <a:p>
            <a:pPr lvl="1">
              <a:buFont typeface="Wingdings" panose="05000000000000000000" pitchFamily="2" charset="2"/>
              <a:buChar char="§"/>
            </a:pPr>
            <a:r>
              <a:rPr lang="en-GB" i="0" u="none" strike="noStrike" baseline="0" dirty="0"/>
              <a:t>GDPR and data compliance</a:t>
            </a:r>
          </a:p>
          <a:p>
            <a:pPr lvl="1">
              <a:buFont typeface="Wingdings" panose="05000000000000000000" pitchFamily="2" charset="2"/>
              <a:buChar char="§"/>
            </a:pPr>
            <a:r>
              <a:rPr lang="en-GB" i="0" u="none" strike="noStrike" baseline="0" dirty="0"/>
              <a:t>Legal challenges</a:t>
            </a:r>
            <a:endParaRPr lang="en-GB" dirty="0"/>
          </a:p>
          <a:p>
            <a:pPr lvl="1">
              <a:buFont typeface="Wingdings" panose="05000000000000000000" pitchFamily="2" charset="2"/>
              <a:buChar char="§"/>
            </a:pPr>
            <a:r>
              <a:rPr lang="en-GB" i="0" u="none" strike="noStrike" baseline="0" dirty="0"/>
              <a:t>Regulatory compliance</a:t>
            </a:r>
            <a:endParaRPr lang="en-GB" dirty="0"/>
          </a:p>
        </p:txBody>
      </p:sp>
      <p:sp>
        <p:nvSpPr>
          <p:cNvPr id="4" name="Footer Placeholder 3">
            <a:extLst>
              <a:ext uri="{FF2B5EF4-FFF2-40B4-BE49-F238E27FC236}">
                <a16:creationId xmlns:a16="http://schemas.microsoft.com/office/drawing/2014/main" id="{8DA9DCEE-03BD-7235-389C-AB8D6078016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837719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A00AA-ADA7-CAB0-786B-DADDCA7E8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BE10E-7E09-C3EB-A68C-9017A3C46636}"/>
              </a:ext>
            </a:extLst>
          </p:cNvPr>
          <p:cNvSpPr>
            <a:spLocks noGrp="1"/>
          </p:cNvSpPr>
          <p:nvPr>
            <p:ph type="title"/>
          </p:nvPr>
        </p:nvSpPr>
        <p:spPr/>
        <p:txBody>
          <a:bodyPr/>
          <a:lstStyle/>
          <a:p>
            <a:r>
              <a:rPr lang="en-GB" dirty="0"/>
              <a:t>Summary </a:t>
            </a:r>
          </a:p>
        </p:txBody>
      </p:sp>
      <p:sp>
        <p:nvSpPr>
          <p:cNvPr id="3" name="Content Placeholder 2">
            <a:extLst>
              <a:ext uri="{FF2B5EF4-FFF2-40B4-BE49-F238E27FC236}">
                <a16:creationId xmlns:a16="http://schemas.microsoft.com/office/drawing/2014/main" id="{DC0122A2-31BF-C236-43DF-5A125A9B8E74}"/>
              </a:ext>
            </a:extLst>
          </p:cNvPr>
          <p:cNvSpPr>
            <a:spLocks noGrp="1"/>
          </p:cNvSpPr>
          <p:nvPr>
            <p:ph idx="1"/>
          </p:nvPr>
        </p:nvSpPr>
        <p:spPr>
          <a:xfrm>
            <a:off x="838200" y="1825625"/>
            <a:ext cx="9615985" cy="4351338"/>
          </a:xfrm>
        </p:spPr>
        <p:txBody>
          <a:bodyPr>
            <a:normAutofit/>
          </a:bodyPr>
          <a:lstStyle/>
          <a:p>
            <a:pPr>
              <a:buFont typeface="Wingdings" panose="05000000000000000000" pitchFamily="2" charset="2"/>
              <a:buChar char="§"/>
            </a:pPr>
            <a:r>
              <a:rPr lang="en-GB" sz="2400" dirty="0"/>
              <a:t>There is a changing nature in culinary and  food service industry with regards to Cultural and Customer expectations</a:t>
            </a:r>
          </a:p>
          <a:p>
            <a:pPr>
              <a:buFont typeface="Wingdings" panose="05000000000000000000" pitchFamily="2" charset="2"/>
              <a:buChar char="§"/>
            </a:pPr>
            <a:r>
              <a:rPr lang="en-GB" sz="2400" dirty="0"/>
              <a:t>Technology implementation has supported this shift</a:t>
            </a:r>
          </a:p>
          <a:p>
            <a:pPr>
              <a:buFont typeface="Wingdings" panose="05000000000000000000" pitchFamily="2" charset="2"/>
              <a:buChar char="§"/>
            </a:pPr>
            <a:r>
              <a:rPr lang="en-GB" sz="2400" dirty="0"/>
              <a:t>Convenience culture is growing</a:t>
            </a:r>
          </a:p>
          <a:p>
            <a:pPr>
              <a:buFont typeface="Wingdings" panose="05000000000000000000" pitchFamily="2" charset="2"/>
              <a:buChar char="§"/>
            </a:pPr>
            <a:r>
              <a:rPr lang="en-GB" sz="2400" dirty="0"/>
              <a:t>Personalisation has been impacted by social media</a:t>
            </a:r>
          </a:p>
          <a:p>
            <a:pPr>
              <a:buFont typeface="Wingdings" panose="05000000000000000000" pitchFamily="2" charset="2"/>
              <a:buChar char="§"/>
            </a:pPr>
            <a:r>
              <a:rPr lang="en-GB" sz="2400" dirty="0"/>
              <a:t>Food anthropology and food security remains hot topics</a:t>
            </a:r>
          </a:p>
          <a:p>
            <a:pPr>
              <a:buFont typeface="Wingdings" panose="05000000000000000000" pitchFamily="2" charset="2"/>
              <a:buChar char="§"/>
            </a:pPr>
            <a:r>
              <a:rPr lang="en-GB" sz="2400" dirty="0"/>
              <a:t>The rise of sustainable development and corporate social responsibility has widening impact</a:t>
            </a:r>
          </a:p>
          <a:p>
            <a:pPr>
              <a:buFont typeface="Wingdings" panose="05000000000000000000" pitchFamily="2" charset="2"/>
              <a:buChar char="§"/>
            </a:pPr>
            <a:r>
              <a:rPr lang="en-GB" sz="2400" dirty="0"/>
              <a:t>Businesses need to be aware of digital divide, ethics and regulatory compliance  </a:t>
            </a:r>
          </a:p>
          <a:p>
            <a:endParaRPr lang="en-GB" dirty="0"/>
          </a:p>
        </p:txBody>
      </p:sp>
      <p:sp>
        <p:nvSpPr>
          <p:cNvPr id="4" name="Footer Placeholder 3">
            <a:extLst>
              <a:ext uri="{FF2B5EF4-FFF2-40B4-BE49-F238E27FC236}">
                <a16:creationId xmlns:a16="http://schemas.microsoft.com/office/drawing/2014/main" id="{B8592FDB-F1D4-4D93-4CE5-919703D5F17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068760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4107F-57FD-FDA8-DCCE-E5E94C98D5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4B8FB-8EF2-2FC1-22FB-5C477A2D0E77}"/>
              </a:ext>
            </a:extLst>
          </p:cNvPr>
          <p:cNvSpPr>
            <a:spLocks noGrp="1"/>
          </p:cNvSpPr>
          <p:nvPr>
            <p:ph type="title"/>
          </p:nvPr>
        </p:nvSpPr>
        <p:spPr/>
        <p:txBody>
          <a:bodyPr/>
          <a:lstStyle/>
          <a:p>
            <a:r>
              <a:rPr lang="en-GB" dirty="0"/>
              <a:t>Revision Questions</a:t>
            </a:r>
          </a:p>
        </p:txBody>
      </p:sp>
      <p:sp>
        <p:nvSpPr>
          <p:cNvPr id="3" name="Content Placeholder 2">
            <a:extLst>
              <a:ext uri="{FF2B5EF4-FFF2-40B4-BE49-F238E27FC236}">
                <a16:creationId xmlns:a16="http://schemas.microsoft.com/office/drawing/2014/main" id="{695B1241-4DB0-B506-CB1E-0615C2155F61}"/>
              </a:ext>
            </a:extLst>
          </p:cNvPr>
          <p:cNvSpPr>
            <a:spLocks noGrp="1"/>
          </p:cNvSpPr>
          <p:nvPr>
            <p:ph idx="1"/>
          </p:nvPr>
        </p:nvSpPr>
        <p:spPr>
          <a:xfrm>
            <a:off x="838200" y="1825625"/>
            <a:ext cx="9663820" cy="4351338"/>
          </a:xfrm>
        </p:spPr>
        <p:txBody>
          <a:bodyPr>
            <a:normAutofit/>
          </a:bodyPr>
          <a:lstStyle/>
          <a:p>
            <a:pPr marL="514350" indent="-514350">
              <a:buFont typeface="+mj-lt"/>
              <a:buAutoNum type="arabicPeriod"/>
            </a:pPr>
            <a:r>
              <a:rPr lang="en-GB" sz="2400" dirty="0"/>
              <a:t>Give examples of societal and cultural  impact of technology. </a:t>
            </a:r>
          </a:p>
          <a:p>
            <a:pPr marL="514350" indent="-514350">
              <a:buFont typeface="+mj-lt"/>
              <a:buAutoNum type="arabicPeriod"/>
            </a:pPr>
            <a:r>
              <a:rPr lang="en-GB" sz="2400" dirty="0"/>
              <a:t>What are the four pillars of anthropology?</a:t>
            </a:r>
          </a:p>
          <a:p>
            <a:pPr marL="514350" indent="-514350">
              <a:buFont typeface="+mj-lt"/>
              <a:buAutoNum type="arabicPeriod"/>
            </a:pPr>
            <a:r>
              <a:rPr lang="en-GB" sz="2400" dirty="0"/>
              <a:t>What are four pillars and food security?</a:t>
            </a:r>
          </a:p>
          <a:p>
            <a:pPr marL="514350" indent="-514350">
              <a:buFont typeface="+mj-lt"/>
              <a:buAutoNum type="arabicPeriod"/>
            </a:pPr>
            <a:r>
              <a:rPr lang="en-GB" sz="2400" dirty="0"/>
              <a:t>What is the triple bottom line? </a:t>
            </a:r>
          </a:p>
          <a:p>
            <a:pPr marL="514350" indent="-514350">
              <a:buFont typeface="+mj-lt"/>
              <a:buAutoNum type="arabicPeriod"/>
            </a:pPr>
            <a:r>
              <a:rPr lang="en-GB" sz="2400" dirty="0"/>
              <a:t>Give some examples of ethical and regulatory compliances. </a:t>
            </a:r>
          </a:p>
        </p:txBody>
      </p:sp>
      <p:sp>
        <p:nvSpPr>
          <p:cNvPr id="4" name="Footer Placeholder 3">
            <a:extLst>
              <a:ext uri="{FF2B5EF4-FFF2-40B4-BE49-F238E27FC236}">
                <a16:creationId xmlns:a16="http://schemas.microsoft.com/office/drawing/2014/main" id="{3D04FC0A-1F84-4745-844B-C61AE1D93F6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8181956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7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C45B1-A29C-AC4E-76B7-190364F2D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75C89-D889-DBD3-75BF-6AF88875C1A0}"/>
              </a:ext>
            </a:extLst>
          </p:cNvPr>
          <p:cNvSpPr>
            <a:spLocks noGrp="1"/>
          </p:cNvSpPr>
          <p:nvPr>
            <p:ph type="title"/>
          </p:nvPr>
        </p:nvSpPr>
        <p:spPr/>
        <p:txBody>
          <a:bodyPr/>
          <a:lstStyle/>
          <a:p>
            <a:r>
              <a:rPr lang="en-GB" dirty="0"/>
              <a:t>Changing customer expectations</a:t>
            </a:r>
          </a:p>
        </p:txBody>
      </p:sp>
      <p:sp>
        <p:nvSpPr>
          <p:cNvPr id="3" name="Content Placeholder 2">
            <a:extLst>
              <a:ext uri="{FF2B5EF4-FFF2-40B4-BE49-F238E27FC236}">
                <a16:creationId xmlns:a16="http://schemas.microsoft.com/office/drawing/2014/main" id="{F7A7FBD6-F025-C393-5D46-69D1DDF6811D}"/>
              </a:ext>
            </a:extLst>
          </p:cNvPr>
          <p:cNvSpPr>
            <a:spLocks noGrp="1"/>
          </p:cNvSpPr>
          <p:nvPr>
            <p:ph idx="1"/>
          </p:nvPr>
        </p:nvSpPr>
        <p:spPr>
          <a:xfrm>
            <a:off x="838200" y="1825625"/>
            <a:ext cx="9236529" cy="4351338"/>
          </a:xfrm>
        </p:spPr>
        <p:txBody>
          <a:bodyPr>
            <a:noAutofit/>
          </a:bodyPr>
          <a:lstStyle/>
          <a:p>
            <a:pPr>
              <a:buFont typeface="Wingdings" panose="05000000000000000000" pitchFamily="2" charset="2"/>
              <a:buChar char="§"/>
            </a:pPr>
            <a:r>
              <a:rPr lang="en-GB" sz="2400" dirty="0"/>
              <a:t>The rise of food delivery apps, virtual dining, and personalised AI-driven experiences, customer expectations have dramatically shifted</a:t>
            </a:r>
          </a:p>
          <a:p>
            <a:pPr>
              <a:buFont typeface="Wingdings" panose="05000000000000000000" pitchFamily="2" charset="2"/>
              <a:buChar char="§"/>
            </a:pPr>
            <a:r>
              <a:rPr lang="en-GB" sz="2400" dirty="0"/>
              <a:t>Consumers demand faster service, personalised recommendations, and seamless digital interactions with restaurants and food businesses </a:t>
            </a:r>
          </a:p>
          <a:p>
            <a:pPr>
              <a:buFont typeface="Wingdings" panose="05000000000000000000" pitchFamily="2" charset="2"/>
              <a:buChar char="§"/>
            </a:pPr>
            <a:r>
              <a:rPr lang="en-GB" sz="2400" dirty="0"/>
              <a:t>The digital age has created a customer base that expects speed, efficiency, customisation, personalisation and convenience </a:t>
            </a:r>
          </a:p>
        </p:txBody>
      </p:sp>
      <p:sp>
        <p:nvSpPr>
          <p:cNvPr id="4" name="Footer Placeholder 3">
            <a:extLst>
              <a:ext uri="{FF2B5EF4-FFF2-40B4-BE49-F238E27FC236}">
                <a16:creationId xmlns:a16="http://schemas.microsoft.com/office/drawing/2014/main" id="{69F080DC-2867-B66A-22DB-05C5347A9A3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21399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02476-F07A-757E-CC4E-DEAD31E89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C4E87-9E12-3593-E3A5-17D917232DDF}"/>
              </a:ext>
            </a:extLst>
          </p:cNvPr>
          <p:cNvSpPr>
            <a:spLocks noGrp="1"/>
          </p:cNvSpPr>
          <p:nvPr>
            <p:ph type="title"/>
          </p:nvPr>
        </p:nvSpPr>
        <p:spPr/>
        <p:txBody>
          <a:bodyPr/>
          <a:lstStyle/>
          <a:p>
            <a:r>
              <a:rPr lang="en-GB" dirty="0"/>
              <a:t>Changing customer expectations </a:t>
            </a:r>
            <a:r>
              <a:rPr lang="en-GB" sz="2000" dirty="0"/>
              <a:t>(cont’d)</a:t>
            </a:r>
          </a:p>
        </p:txBody>
      </p:sp>
      <p:sp>
        <p:nvSpPr>
          <p:cNvPr id="3" name="Content Placeholder 2">
            <a:extLst>
              <a:ext uri="{FF2B5EF4-FFF2-40B4-BE49-F238E27FC236}">
                <a16:creationId xmlns:a16="http://schemas.microsoft.com/office/drawing/2014/main" id="{812EE2E1-97A9-D757-9D09-1B2D305E9CEF}"/>
              </a:ext>
            </a:extLst>
          </p:cNvPr>
          <p:cNvSpPr>
            <a:spLocks noGrp="1"/>
          </p:cNvSpPr>
          <p:nvPr>
            <p:ph idx="1"/>
          </p:nvPr>
        </p:nvSpPr>
        <p:spPr>
          <a:xfrm>
            <a:off x="838200" y="1825625"/>
            <a:ext cx="9236529" cy="4351338"/>
          </a:xfrm>
        </p:spPr>
        <p:txBody>
          <a:bodyPr>
            <a:noAutofit/>
          </a:bodyPr>
          <a:lstStyle/>
          <a:p>
            <a:pPr>
              <a:buFont typeface="Wingdings" panose="05000000000000000000" pitchFamily="2" charset="2"/>
              <a:buChar char="§"/>
            </a:pPr>
            <a:r>
              <a:rPr lang="en-GB" sz="2400" dirty="0"/>
              <a:t>Advancements in AI, Big Data, IoT, robotics and digital communication, has enabled customers who demand more from their services and experiences</a:t>
            </a:r>
          </a:p>
          <a:p>
            <a:pPr>
              <a:buFont typeface="Wingdings" panose="05000000000000000000" pitchFamily="2" charset="2"/>
              <a:buChar char="§"/>
            </a:pPr>
            <a:r>
              <a:rPr lang="en-GB" sz="2400" dirty="0"/>
              <a:t>The demand for personalised experiences is key</a:t>
            </a:r>
          </a:p>
          <a:p>
            <a:pPr>
              <a:buFont typeface="Wingdings" panose="05000000000000000000" pitchFamily="2" charset="2"/>
              <a:buChar char="§"/>
            </a:pPr>
            <a:r>
              <a:rPr lang="en-GB" sz="2400" dirty="0"/>
              <a:t>Marketing emails and content based on browsing become essential strategies for businesses</a:t>
            </a:r>
          </a:p>
          <a:p>
            <a:pPr>
              <a:buFont typeface="Wingdings" panose="05000000000000000000" pitchFamily="2" charset="2"/>
              <a:buChar char="§"/>
            </a:pPr>
            <a:r>
              <a:rPr lang="en-GB" sz="2400" dirty="0"/>
              <a:t>Using data analytics offers highly customised suggestions, creating satisfaction and engagement</a:t>
            </a:r>
          </a:p>
        </p:txBody>
      </p:sp>
      <p:sp>
        <p:nvSpPr>
          <p:cNvPr id="4" name="Footer Placeholder 3">
            <a:extLst>
              <a:ext uri="{FF2B5EF4-FFF2-40B4-BE49-F238E27FC236}">
                <a16:creationId xmlns:a16="http://schemas.microsoft.com/office/drawing/2014/main" id="{89FC30EF-54AB-4886-01FD-FC4A4F2DCD2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4677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6652D-5DD1-345D-565A-275EE9809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A0943-C9BE-27AA-C102-94F44EAB5740}"/>
              </a:ext>
            </a:extLst>
          </p:cNvPr>
          <p:cNvSpPr>
            <a:spLocks noGrp="1"/>
          </p:cNvSpPr>
          <p:nvPr>
            <p:ph type="title"/>
          </p:nvPr>
        </p:nvSpPr>
        <p:spPr/>
        <p:txBody>
          <a:bodyPr>
            <a:normAutofit fontScale="90000"/>
          </a:bodyPr>
          <a:lstStyle/>
          <a:p>
            <a:r>
              <a:rPr lang="en-GB" dirty="0"/>
              <a:t>Cultural shifts influenced by technology in dining</a:t>
            </a:r>
            <a:br>
              <a:rPr lang="en-GB" dirty="0"/>
            </a:br>
            <a:r>
              <a:rPr lang="en-GB" dirty="0"/>
              <a:t>experiences</a:t>
            </a:r>
          </a:p>
        </p:txBody>
      </p:sp>
      <p:sp>
        <p:nvSpPr>
          <p:cNvPr id="3" name="Content Placeholder 2">
            <a:extLst>
              <a:ext uri="{FF2B5EF4-FFF2-40B4-BE49-F238E27FC236}">
                <a16:creationId xmlns:a16="http://schemas.microsoft.com/office/drawing/2014/main" id="{8B10AF8B-03EB-57A3-1D7E-52EE95ABE31A}"/>
              </a:ext>
            </a:extLst>
          </p:cNvPr>
          <p:cNvSpPr>
            <a:spLocks noGrp="1"/>
          </p:cNvSpPr>
          <p:nvPr>
            <p:ph idx="1"/>
          </p:nvPr>
        </p:nvSpPr>
        <p:spPr>
          <a:xfrm>
            <a:off x="838200" y="1825625"/>
            <a:ext cx="9448800" cy="4351338"/>
          </a:xfrm>
        </p:spPr>
        <p:txBody>
          <a:bodyPr>
            <a:normAutofit/>
          </a:bodyPr>
          <a:lstStyle/>
          <a:p>
            <a:pPr>
              <a:buFont typeface="Wingdings" panose="05000000000000000000" pitchFamily="2" charset="2"/>
              <a:buChar char="§"/>
            </a:pPr>
            <a:r>
              <a:rPr lang="en-GB" sz="2400" dirty="0"/>
              <a:t>The integration of technology in dining experiences has significantly reshaped cultural norms, consumer expectations, and social interactions</a:t>
            </a:r>
          </a:p>
          <a:p>
            <a:pPr>
              <a:buFont typeface="Wingdings" panose="05000000000000000000" pitchFamily="2" charset="2"/>
              <a:buChar char="§"/>
            </a:pPr>
            <a:r>
              <a:rPr lang="en-GB" sz="2400" dirty="0"/>
              <a:t>There is a shift towards changing customer dynamics within experiences and a more nuanced approach to the delivery and receiving of guest service</a:t>
            </a:r>
          </a:p>
          <a:p>
            <a:pPr>
              <a:buFont typeface="Wingdings" panose="05000000000000000000" pitchFamily="2" charset="2"/>
              <a:buChar char="§"/>
            </a:pPr>
            <a:r>
              <a:rPr lang="en-GB" sz="2400" dirty="0"/>
              <a:t>Digital advancements, automation, and AI integration are not only altering how food is prepared and served but also influencing cultural behaviours of the guests dining out</a:t>
            </a:r>
          </a:p>
        </p:txBody>
      </p:sp>
      <p:sp>
        <p:nvSpPr>
          <p:cNvPr id="4" name="Footer Placeholder 3">
            <a:extLst>
              <a:ext uri="{FF2B5EF4-FFF2-40B4-BE49-F238E27FC236}">
                <a16:creationId xmlns:a16="http://schemas.microsoft.com/office/drawing/2014/main" id="{1B47F092-7B4C-190E-D0AD-4534F485AC0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369177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8519F-B970-C9B3-75DD-F69C85BE7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BC42F-A4BC-A740-E90F-62E398469925}"/>
              </a:ext>
            </a:extLst>
          </p:cNvPr>
          <p:cNvSpPr>
            <a:spLocks noGrp="1"/>
          </p:cNvSpPr>
          <p:nvPr>
            <p:ph type="title"/>
          </p:nvPr>
        </p:nvSpPr>
        <p:spPr/>
        <p:txBody>
          <a:bodyPr/>
          <a:lstStyle/>
          <a:p>
            <a:r>
              <a:rPr lang="en-GB" dirty="0"/>
              <a:t>The rise of convenience culture</a:t>
            </a:r>
          </a:p>
        </p:txBody>
      </p:sp>
      <p:sp>
        <p:nvSpPr>
          <p:cNvPr id="3" name="Content Placeholder 2">
            <a:extLst>
              <a:ext uri="{FF2B5EF4-FFF2-40B4-BE49-F238E27FC236}">
                <a16:creationId xmlns:a16="http://schemas.microsoft.com/office/drawing/2014/main" id="{A95607C1-6038-DF36-A96D-CAF9D5F105A0}"/>
              </a:ext>
            </a:extLst>
          </p:cNvPr>
          <p:cNvSpPr>
            <a:spLocks noGrp="1"/>
          </p:cNvSpPr>
          <p:nvPr>
            <p:ph idx="1"/>
          </p:nvPr>
        </p:nvSpPr>
        <p:spPr>
          <a:xfrm>
            <a:off x="838200" y="1825625"/>
            <a:ext cx="9220200" cy="4351338"/>
          </a:xfrm>
        </p:spPr>
        <p:txBody>
          <a:bodyPr>
            <a:normAutofit/>
          </a:bodyPr>
          <a:lstStyle/>
          <a:p>
            <a:pPr>
              <a:buFont typeface="Wingdings" panose="05000000000000000000" pitchFamily="2" charset="2"/>
              <a:buChar char="§"/>
            </a:pPr>
            <a:r>
              <a:rPr lang="en-GB" sz="2400" dirty="0"/>
              <a:t>One of the most significant cultural shifts in dining experiences</a:t>
            </a:r>
          </a:p>
          <a:p>
            <a:pPr>
              <a:buFont typeface="Wingdings" panose="05000000000000000000" pitchFamily="2" charset="2"/>
              <a:buChar char="§"/>
            </a:pPr>
            <a:r>
              <a:rPr lang="en-GB" sz="2400" dirty="0"/>
              <a:t>The rise of food delivery apps, bringing more self-service kiosks, and automated ordering systems, reflects a consumer preference for efficiency and instant gratification</a:t>
            </a:r>
          </a:p>
          <a:p>
            <a:pPr>
              <a:buFont typeface="Wingdings" panose="05000000000000000000" pitchFamily="2" charset="2"/>
              <a:buChar char="§"/>
            </a:pPr>
            <a:r>
              <a:rPr lang="en-GB" sz="2400" dirty="0"/>
              <a:t>Digital platforms such as UberEATS, Just Eat, Grubhub, Food Hub, </a:t>
            </a:r>
            <a:r>
              <a:rPr lang="en-GB" sz="2400" dirty="0" err="1"/>
              <a:t>Doordash</a:t>
            </a:r>
            <a:r>
              <a:rPr lang="en-GB" sz="2400" dirty="0"/>
              <a:t>, Too Good to Go, and Deliveroo have changed the way people interact with food</a:t>
            </a:r>
          </a:p>
          <a:p>
            <a:pPr>
              <a:buFont typeface="Wingdings" panose="05000000000000000000" pitchFamily="2" charset="2"/>
              <a:buChar char="§"/>
            </a:pPr>
            <a:r>
              <a:rPr lang="en-GB" sz="2400" dirty="0"/>
              <a:t>Reduced the need for physical restaurant visits and allowed consumers to enjoy gourmet meals from the comfort of their homes</a:t>
            </a:r>
          </a:p>
        </p:txBody>
      </p:sp>
      <p:sp>
        <p:nvSpPr>
          <p:cNvPr id="4" name="Footer Placeholder 3">
            <a:extLst>
              <a:ext uri="{FF2B5EF4-FFF2-40B4-BE49-F238E27FC236}">
                <a16:creationId xmlns:a16="http://schemas.microsoft.com/office/drawing/2014/main" id="{BA05920A-CAFB-8C73-B642-3528C94CA734}"/>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07219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AEBCB-96ED-8232-AC8D-0083D1CEE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21E5B-ECD1-2F8E-BB57-47866A45A1B2}"/>
              </a:ext>
            </a:extLst>
          </p:cNvPr>
          <p:cNvSpPr>
            <a:spLocks noGrp="1"/>
          </p:cNvSpPr>
          <p:nvPr>
            <p:ph type="title"/>
          </p:nvPr>
        </p:nvSpPr>
        <p:spPr/>
        <p:txBody>
          <a:bodyPr/>
          <a:lstStyle/>
          <a:p>
            <a:r>
              <a:rPr lang="en-GB" dirty="0"/>
              <a:t>Personalisation and customisation</a:t>
            </a:r>
          </a:p>
        </p:txBody>
      </p:sp>
      <p:sp>
        <p:nvSpPr>
          <p:cNvPr id="3" name="Content Placeholder 2">
            <a:extLst>
              <a:ext uri="{FF2B5EF4-FFF2-40B4-BE49-F238E27FC236}">
                <a16:creationId xmlns:a16="http://schemas.microsoft.com/office/drawing/2014/main" id="{541E560F-C257-0D11-F074-EB67A4086F8D}"/>
              </a:ext>
            </a:extLst>
          </p:cNvPr>
          <p:cNvSpPr>
            <a:spLocks noGrp="1"/>
          </p:cNvSpPr>
          <p:nvPr>
            <p:ph idx="1"/>
          </p:nvPr>
        </p:nvSpPr>
        <p:spPr>
          <a:xfrm>
            <a:off x="838200" y="1458675"/>
            <a:ext cx="9602337" cy="4875450"/>
          </a:xfrm>
        </p:spPr>
        <p:txBody>
          <a:bodyPr>
            <a:noAutofit/>
          </a:bodyPr>
          <a:lstStyle/>
          <a:p>
            <a:pPr>
              <a:buFont typeface="Wingdings" panose="05000000000000000000" pitchFamily="2" charset="2"/>
              <a:buChar char="§"/>
            </a:pPr>
            <a:r>
              <a:rPr lang="en-GB" sz="2400" dirty="0"/>
              <a:t>Advancements in AI and data analytics have enabled restaurants to provide highly personalised dining experiences</a:t>
            </a:r>
          </a:p>
          <a:p>
            <a:pPr>
              <a:buFont typeface="Wingdings" panose="05000000000000000000" pitchFamily="2" charset="2"/>
              <a:buChar char="§"/>
            </a:pPr>
            <a:r>
              <a:rPr lang="en-GB" sz="2400" dirty="0"/>
              <a:t>Consumer data collected through loyalty programs, mobile apps, and smart menus allows restaurants to tailor their offerings based on individual preferences and dietary needs</a:t>
            </a:r>
          </a:p>
          <a:p>
            <a:pPr>
              <a:buFont typeface="Wingdings" panose="05000000000000000000" pitchFamily="2" charset="2"/>
              <a:buChar char="§"/>
            </a:pPr>
            <a:r>
              <a:rPr lang="en-GB" sz="2400" dirty="0"/>
              <a:t>Hyper-personalisation trend reflects broader cultural changes in which consumers expect experiences tailored to their unique needs</a:t>
            </a:r>
          </a:p>
          <a:p>
            <a:pPr>
              <a:buFont typeface="Wingdings" panose="05000000000000000000" pitchFamily="2" charset="2"/>
              <a:buChar char="§"/>
            </a:pPr>
            <a:r>
              <a:rPr lang="en-GB" sz="2400" dirty="0"/>
              <a:t>Personalised nutrition plans, allergen specific recommendations, and diet conscious options cater to a more health conscious and selective audience </a:t>
            </a:r>
          </a:p>
          <a:p>
            <a:pPr>
              <a:buFont typeface="Wingdings" panose="05000000000000000000" pitchFamily="2" charset="2"/>
              <a:buChar char="§"/>
            </a:pPr>
            <a:r>
              <a:rPr lang="en-GB" sz="2400" dirty="0"/>
              <a:t>The shift towards customisation signifies a departure from traditional dining models, giving rise to more flexible and adaptive food service operations </a:t>
            </a:r>
          </a:p>
        </p:txBody>
      </p:sp>
      <p:sp>
        <p:nvSpPr>
          <p:cNvPr id="4" name="Footer Placeholder 3">
            <a:extLst>
              <a:ext uri="{FF2B5EF4-FFF2-40B4-BE49-F238E27FC236}">
                <a16:creationId xmlns:a16="http://schemas.microsoft.com/office/drawing/2014/main" id="{5DE224B9-24F1-505D-3726-14C017640FA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549344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1103C-79B2-55CF-2DC3-52CEFC17EA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74330-1D9B-7636-7733-B3A01868F303}"/>
              </a:ext>
            </a:extLst>
          </p:cNvPr>
          <p:cNvSpPr>
            <a:spLocks noGrp="1"/>
          </p:cNvSpPr>
          <p:nvPr>
            <p:ph type="title"/>
          </p:nvPr>
        </p:nvSpPr>
        <p:spPr/>
        <p:txBody>
          <a:bodyPr/>
          <a:lstStyle/>
          <a:p>
            <a:r>
              <a:rPr lang="en-GB" dirty="0"/>
              <a:t>Social media impact</a:t>
            </a:r>
          </a:p>
        </p:txBody>
      </p:sp>
      <p:sp>
        <p:nvSpPr>
          <p:cNvPr id="3" name="Content Placeholder 2">
            <a:extLst>
              <a:ext uri="{FF2B5EF4-FFF2-40B4-BE49-F238E27FC236}">
                <a16:creationId xmlns:a16="http://schemas.microsoft.com/office/drawing/2014/main" id="{4E1AD36F-2491-A33B-8AEC-3352E4532537}"/>
              </a:ext>
            </a:extLst>
          </p:cNvPr>
          <p:cNvSpPr>
            <a:spLocks noGrp="1"/>
          </p:cNvSpPr>
          <p:nvPr>
            <p:ph idx="1"/>
          </p:nvPr>
        </p:nvSpPr>
        <p:spPr>
          <a:xfrm>
            <a:off x="838200" y="1825625"/>
            <a:ext cx="9236529" cy="4351338"/>
          </a:xfrm>
        </p:spPr>
        <p:txBody>
          <a:bodyPr>
            <a:normAutofit/>
          </a:bodyPr>
          <a:lstStyle/>
          <a:p>
            <a:pPr>
              <a:buFont typeface="Wingdings" panose="05000000000000000000" pitchFamily="2" charset="2"/>
              <a:buChar char="§"/>
            </a:pPr>
            <a:r>
              <a:rPr lang="en-GB" sz="2400" dirty="0"/>
              <a:t>The rise of social media has transformed the way people engage with food culture</a:t>
            </a:r>
          </a:p>
          <a:p>
            <a:pPr>
              <a:buFont typeface="Wingdings" panose="05000000000000000000" pitchFamily="2" charset="2"/>
              <a:buChar char="§"/>
            </a:pPr>
            <a:r>
              <a:rPr lang="en-GB" sz="2400" dirty="0"/>
              <a:t>Platforms such as Instagram, TikTok, and YouTube have elevated food presentation making aesthetics a crucial component of the dining experience</a:t>
            </a:r>
          </a:p>
          <a:p>
            <a:pPr>
              <a:buFont typeface="Wingdings" panose="05000000000000000000" pitchFamily="2" charset="2"/>
              <a:buChar char="§"/>
            </a:pPr>
            <a:r>
              <a:rPr lang="en-GB" sz="2400" dirty="0"/>
              <a:t>Restaurants now design their menus and interiors to be “</a:t>
            </a:r>
            <a:r>
              <a:rPr lang="en-GB" sz="2400" dirty="0" err="1"/>
              <a:t>Instagramable</a:t>
            </a:r>
            <a:r>
              <a:rPr lang="en-GB" sz="2400" dirty="0"/>
              <a:t>,” recognising the power of social media in influencing consumer choices </a:t>
            </a:r>
          </a:p>
          <a:p>
            <a:pPr>
              <a:buFont typeface="Wingdings" panose="05000000000000000000" pitchFamily="2" charset="2"/>
              <a:buChar char="§"/>
            </a:pPr>
            <a:r>
              <a:rPr lang="en-GB" sz="2400" dirty="0"/>
              <a:t>The rise in users on social media, exploring food experiences and imagery continues to grow as new platforms are developed</a:t>
            </a:r>
          </a:p>
        </p:txBody>
      </p:sp>
      <p:sp>
        <p:nvSpPr>
          <p:cNvPr id="4" name="Footer Placeholder 3">
            <a:extLst>
              <a:ext uri="{FF2B5EF4-FFF2-40B4-BE49-F238E27FC236}">
                <a16:creationId xmlns:a16="http://schemas.microsoft.com/office/drawing/2014/main" id="{DB8CAA8E-3C28-A61F-44AF-BF35E4D5BDC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427063167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424</TotalTime>
  <Words>3237</Words>
  <Application>Microsoft Office PowerPoint</Application>
  <PresentationFormat>Widescreen</PresentationFormat>
  <Paragraphs>225</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Aptos</vt:lpstr>
      <vt:lpstr>Arial</vt:lpstr>
      <vt:lpstr>Gill Sans MT</vt:lpstr>
      <vt:lpstr>Wingdings</vt:lpstr>
      <vt:lpstr>Office Theme</vt:lpstr>
      <vt:lpstr>Chapter 7 Social and Cultural Impacts of Technological Integration</vt:lpstr>
      <vt:lpstr>Chapter 7</vt:lpstr>
      <vt:lpstr>Social and cultural impacts of technological integration</vt:lpstr>
      <vt:lpstr>Changing customer expectations</vt:lpstr>
      <vt:lpstr>Changing customer expectations (cont’d)</vt:lpstr>
      <vt:lpstr>Cultural shifts influenced by technology in dining experiences</vt:lpstr>
      <vt:lpstr>The rise of convenience culture</vt:lpstr>
      <vt:lpstr>Personalisation and customisation</vt:lpstr>
      <vt:lpstr>Social media impact</vt:lpstr>
      <vt:lpstr>The influencer </vt:lpstr>
      <vt:lpstr>Digital influencers and food bloggers</vt:lpstr>
      <vt:lpstr>Digital influencers and food bloggers (cont’d)</vt:lpstr>
      <vt:lpstr>Inclusivity and accessibility</vt:lpstr>
      <vt:lpstr>Sustainability and ethical dining choices</vt:lpstr>
      <vt:lpstr>Sustainability and ethical dining choices (cont’d)</vt:lpstr>
      <vt:lpstr>Human-robot interaction in dining</vt:lpstr>
      <vt:lpstr>Human-robot interaction in dining (cont’d)</vt:lpstr>
      <vt:lpstr>Social and cultural global issues</vt:lpstr>
      <vt:lpstr>Four pillars to anthropology</vt:lpstr>
      <vt:lpstr>Food security and social equity</vt:lpstr>
      <vt:lpstr>Sustainable development goals and the circular economy</vt:lpstr>
      <vt:lpstr>Triple Bottom Line (TBL)</vt:lpstr>
      <vt:lpstr>Triple Bottom Line (TBL) (cont’d)</vt:lpstr>
      <vt:lpstr>Circular Economy</vt:lpstr>
      <vt:lpstr>Digital Divides</vt:lpstr>
      <vt:lpstr>Digital Divides (cont’d) </vt:lpstr>
      <vt:lpstr>Digital Divides (cont’d) </vt:lpstr>
      <vt:lpstr>Digital natives vs marginalised groups</vt:lpstr>
      <vt:lpstr>Data protection and privacy</vt:lpstr>
      <vt:lpstr>Ethical and social responsibility</vt:lpstr>
      <vt:lpstr>Food service operations face ethical challenges from technology adoption</vt:lpstr>
      <vt:lpstr>Framework for ethical decisions</vt:lpstr>
      <vt:lpstr>Regulatory compliance</vt:lpstr>
      <vt:lpstr>Summary </vt:lpstr>
      <vt:lpstr>Revision Questions</vt:lpstr>
      <vt:lpstr>End of  chapter 7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Social and Cultural Impacts of Technological Integration</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31</cp:revision>
  <cp:lastPrinted>2026-06-24T12:20:13Z</cp:lastPrinted>
  <dcterms:created xsi:type="dcterms:W3CDTF">2026-06-05T08:47:25Z</dcterms:created>
  <dcterms:modified xsi:type="dcterms:W3CDTF">2026-06-30T17:01:00Z</dcterms:modified>
</cp:coreProperties>
</file>